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0"/>
  </p:notesMasterIdLst>
  <p:sldIdLst>
    <p:sldId id="257" r:id="rId2"/>
    <p:sldId id="264" r:id="rId3"/>
    <p:sldId id="369" r:id="rId4"/>
    <p:sldId id="307" r:id="rId5"/>
    <p:sldId id="401" r:id="rId6"/>
    <p:sldId id="359" r:id="rId7"/>
    <p:sldId id="402" r:id="rId8"/>
    <p:sldId id="356" r:id="rId9"/>
    <p:sldId id="269" r:id="rId10"/>
    <p:sldId id="344" r:id="rId11"/>
    <p:sldId id="361" r:id="rId12"/>
    <p:sldId id="363" r:id="rId13"/>
    <p:sldId id="362" r:id="rId14"/>
    <p:sldId id="345" r:id="rId15"/>
    <p:sldId id="351" r:id="rId16"/>
    <p:sldId id="352" r:id="rId17"/>
    <p:sldId id="360" r:id="rId18"/>
    <p:sldId id="353" r:id="rId19"/>
    <p:sldId id="354" r:id="rId20"/>
    <p:sldId id="355" r:id="rId21"/>
    <p:sldId id="346" r:id="rId22"/>
    <p:sldId id="347" r:id="rId23"/>
    <p:sldId id="314" r:id="rId24"/>
    <p:sldId id="370" r:id="rId25"/>
    <p:sldId id="371" r:id="rId26"/>
    <p:sldId id="372" r:id="rId27"/>
    <p:sldId id="373" r:id="rId28"/>
    <p:sldId id="309" r:id="rId29"/>
    <p:sldId id="386" r:id="rId30"/>
    <p:sldId id="384" r:id="rId31"/>
    <p:sldId id="385" r:id="rId32"/>
    <p:sldId id="511" r:id="rId33"/>
    <p:sldId id="378" r:id="rId34"/>
    <p:sldId id="380" r:id="rId35"/>
    <p:sldId id="512" r:id="rId36"/>
    <p:sldId id="381" r:id="rId37"/>
    <p:sldId id="376" r:id="rId38"/>
    <p:sldId id="513" r:id="rId39"/>
    <p:sldId id="327" r:id="rId40"/>
    <p:sldId id="382" r:id="rId41"/>
    <p:sldId id="383" r:id="rId42"/>
    <p:sldId id="328" r:id="rId43"/>
    <p:sldId id="387" r:id="rId44"/>
    <p:sldId id="388" r:id="rId45"/>
    <p:sldId id="391" r:id="rId46"/>
    <p:sldId id="390" r:id="rId47"/>
    <p:sldId id="392" r:id="rId48"/>
    <p:sldId id="514" r:id="rId49"/>
    <p:sldId id="288" r:id="rId50"/>
    <p:sldId id="393" r:id="rId51"/>
    <p:sldId id="394" r:id="rId52"/>
    <p:sldId id="395" r:id="rId53"/>
    <p:sldId id="396" r:id="rId54"/>
    <p:sldId id="397" r:id="rId55"/>
    <p:sldId id="398" r:id="rId56"/>
    <p:sldId id="280" r:id="rId57"/>
    <p:sldId id="399" r:id="rId58"/>
    <p:sldId id="400" r:id="rId59"/>
    <p:sldId id="403" r:id="rId60"/>
    <p:sldId id="407" r:id="rId61"/>
    <p:sldId id="406" r:id="rId62"/>
    <p:sldId id="404" r:id="rId63"/>
    <p:sldId id="410" r:id="rId64"/>
    <p:sldId id="409" r:id="rId65"/>
    <p:sldId id="408" r:id="rId66"/>
    <p:sldId id="414" r:id="rId67"/>
    <p:sldId id="412" r:id="rId68"/>
    <p:sldId id="413" r:id="rId69"/>
    <p:sldId id="405" r:id="rId70"/>
    <p:sldId id="422" r:id="rId71"/>
    <p:sldId id="424" r:id="rId72"/>
    <p:sldId id="425" r:id="rId73"/>
    <p:sldId id="426" r:id="rId74"/>
    <p:sldId id="299" r:id="rId75"/>
    <p:sldId id="428" r:id="rId76"/>
    <p:sldId id="429" r:id="rId77"/>
    <p:sldId id="431" r:id="rId78"/>
    <p:sldId id="430" r:id="rId79"/>
    <p:sldId id="284" r:id="rId80"/>
    <p:sldId id="432" r:id="rId81"/>
    <p:sldId id="433" r:id="rId82"/>
    <p:sldId id="434" r:id="rId83"/>
    <p:sldId id="283" r:id="rId84"/>
    <p:sldId id="435" r:id="rId85"/>
    <p:sldId id="438" r:id="rId86"/>
    <p:sldId id="437" r:id="rId87"/>
    <p:sldId id="436" r:id="rId88"/>
    <p:sldId id="439" r:id="rId89"/>
    <p:sldId id="286" r:id="rId90"/>
    <p:sldId id="440" r:id="rId91"/>
    <p:sldId id="441" r:id="rId92"/>
    <p:sldId id="443" r:id="rId93"/>
    <p:sldId id="442" r:id="rId94"/>
    <p:sldId id="285" r:id="rId95"/>
    <p:sldId id="444" r:id="rId96"/>
    <p:sldId id="445" r:id="rId97"/>
    <p:sldId id="446" r:id="rId98"/>
    <p:sldId id="282" r:id="rId99"/>
    <p:sldId id="451" r:id="rId100"/>
    <p:sldId id="450" r:id="rId101"/>
    <p:sldId id="449" r:id="rId102"/>
    <p:sldId id="448" r:id="rId103"/>
    <p:sldId id="292" r:id="rId104"/>
    <p:sldId id="457" r:id="rId105"/>
    <p:sldId id="456" r:id="rId106"/>
    <p:sldId id="459" r:id="rId107"/>
    <p:sldId id="460" r:id="rId108"/>
    <p:sldId id="461" r:id="rId109"/>
    <p:sldId id="499" r:id="rId110"/>
    <p:sldId id="462" r:id="rId111"/>
    <p:sldId id="500" r:id="rId112"/>
    <p:sldId id="465" r:id="rId113"/>
    <p:sldId id="477" r:id="rId114"/>
    <p:sldId id="478" r:id="rId115"/>
    <p:sldId id="479" r:id="rId116"/>
    <p:sldId id="470" r:id="rId117"/>
    <p:sldId id="469" r:id="rId118"/>
    <p:sldId id="485" r:id="rId119"/>
    <p:sldId id="301" r:id="rId120"/>
    <p:sldId id="484" r:id="rId121"/>
    <p:sldId id="486" r:id="rId122"/>
    <p:sldId id="515" r:id="rId123"/>
    <p:sldId id="483" r:id="rId124"/>
    <p:sldId id="488" r:id="rId125"/>
    <p:sldId id="489" r:id="rId126"/>
    <p:sldId id="490" r:id="rId127"/>
    <p:sldId id="487" r:id="rId128"/>
    <p:sldId id="491" r:id="rId129"/>
    <p:sldId id="492" r:id="rId130"/>
    <p:sldId id="481" r:id="rId131"/>
    <p:sldId id="493" r:id="rId132"/>
    <p:sldId id="494" r:id="rId133"/>
    <p:sldId id="495" r:id="rId134"/>
    <p:sldId id="482" r:id="rId135"/>
    <p:sldId id="496" r:id="rId136"/>
    <p:sldId id="480" r:id="rId137"/>
    <p:sldId id="498" r:id="rId138"/>
    <p:sldId id="497" r:id="rId139"/>
    <p:sldId id="342" r:id="rId140"/>
    <p:sldId id="503" r:id="rId141"/>
    <p:sldId id="505" r:id="rId142"/>
    <p:sldId id="504" r:id="rId143"/>
    <p:sldId id="507" r:id="rId144"/>
    <p:sldId id="510" r:id="rId145"/>
    <p:sldId id="509" r:id="rId146"/>
    <p:sldId id="476" r:id="rId147"/>
    <p:sldId id="341" r:id="rId148"/>
    <p:sldId id="268" r:id="rId149"/>
    <p:sldId id="270" r:id="rId150"/>
    <p:sldId id="343" r:id="rId151"/>
    <p:sldId id="276" r:id="rId152"/>
    <p:sldId id="277" r:id="rId153"/>
    <p:sldId id="304" r:id="rId154"/>
    <p:sldId id="364" r:id="rId155"/>
    <p:sldId id="365" r:id="rId156"/>
    <p:sldId id="366" r:id="rId157"/>
    <p:sldId id="367" r:id="rId158"/>
    <p:sldId id="368" r:id="rId159"/>
    <p:sldId id="275" r:id="rId160"/>
    <p:sldId id="265" r:id="rId161"/>
    <p:sldId id="312" r:id="rId162"/>
    <p:sldId id="310" r:id="rId163"/>
    <p:sldId id="266" r:id="rId164"/>
    <p:sldId id="311" r:id="rId165"/>
    <p:sldId id="325" r:id="rId166"/>
    <p:sldId id="416" r:id="rId167"/>
    <p:sldId id="417" r:id="rId168"/>
    <p:sldId id="419" r:id="rId169"/>
    <p:sldId id="420" r:id="rId170"/>
    <p:sldId id="447" r:id="rId171"/>
    <p:sldId id="452" r:id="rId172"/>
    <p:sldId id="453" r:id="rId173"/>
    <p:sldId id="454" r:id="rId174"/>
    <p:sldId id="455" r:id="rId175"/>
    <p:sldId id="463" r:id="rId176"/>
    <p:sldId id="464" r:id="rId177"/>
    <p:sldId id="291" r:id="rId178"/>
    <p:sldId id="289" r:id="rId179"/>
    <p:sldId id="290" r:id="rId180"/>
    <p:sldId id="293" r:id="rId181"/>
    <p:sldId id="319" r:id="rId182"/>
    <p:sldId id="320" r:id="rId183"/>
    <p:sldId id="321" r:id="rId184"/>
    <p:sldId id="471" r:id="rId185"/>
    <p:sldId id="472" r:id="rId186"/>
    <p:sldId id="473" r:id="rId187"/>
    <p:sldId id="474" r:id="rId188"/>
    <p:sldId id="475" r:id="rId18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el" id="{CD719E60-4BFD-4FF0-AFD5-CD1D1E032F9B}">
          <p14:sldIdLst>
            <p14:sldId id="257"/>
          </p14:sldIdLst>
        </p14:section>
        <p14:section name="Übersicht" id="{B0C8C7FF-5B3D-40AA-8DD8-A3561B407B54}">
          <p14:sldIdLst>
            <p14:sldId id="264"/>
            <p14:sldId id="369"/>
          </p14:sldIdLst>
        </p14:section>
        <p14:section name="Applikation" id="{5F67F266-7264-43C7-97E3-004980EBB74E}">
          <p14:sldIdLst>
            <p14:sldId id="307"/>
            <p14:sldId id="401"/>
            <p14:sldId id="359"/>
            <p14:sldId id="402"/>
            <p14:sldId id="356"/>
            <p14:sldId id="269"/>
            <p14:sldId id="344"/>
            <p14:sldId id="361"/>
            <p14:sldId id="363"/>
            <p14:sldId id="362"/>
          </p14:sldIdLst>
        </p14:section>
        <p14:section name="Kennfelder" id="{D458CD75-9598-47CA-9E10-51D03ED09C23}">
          <p14:sldIdLst>
            <p14:sldId id="345"/>
            <p14:sldId id="351"/>
            <p14:sldId id="352"/>
            <p14:sldId id="360"/>
            <p14:sldId id="353"/>
            <p14:sldId id="354"/>
            <p14:sldId id="355"/>
            <p14:sldId id="346"/>
            <p14:sldId id="347"/>
          </p14:sldIdLst>
        </p14:section>
        <p14:section name="Datenadaption" id="{5A329476-5995-4171-8886-5807BD5C4484}">
          <p14:sldIdLst>
            <p14:sldId id="314"/>
            <p14:sldId id="370"/>
            <p14:sldId id="371"/>
            <p14:sldId id="372"/>
            <p14:sldId id="373"/>
          </p14:sldIdLst>
        </p14:section>
        <p14:section name="Gauß-Prozesse" id="{9D834181-0D26-4C89-B636-A3800A174A31}">
          <p14:sldIdLst>
            <p14:sldId id="309"/>
            <p14:sldId id="386"/>
            <p14:sldId id="384"/>
            <p14:sldId id="385"/>
            <p14:sldId id="511"/>
            <p14:sldId id="378"/>
            <p14:sldId id="380"/>
            <p14:sldId id="512"/>
            <p14:sldId id="381"/>
            <p14:sldId id="376"/>
            <p14:sldId id="513"/>
            <p14:sldId id="327"/>
            <p14:sldId id="382"/>
            <p14:sldId id="383"/>
            <p14:sldId id="328"/>
            <p14:sldId id="387"/>
            <p14:sldId id="388"/>
            <p14:sldId id="391"/>
            <p14:sldId id="390"/>
            <p14:sldId id="392"/>
            <p14:sldId id="514"/>
          </p14:sldIdLst>
        </p14:section>
        <p14:section name="Software-Aufbau" id="{7C5F7641-16C5-4955-99A4-76C9F7A063C1}">
          <p14:sldIdLst>
            <p14:sldId id="288"/>
            <p14:sldId id="393"/>
            <p14:sldId id="394"/>
            <p14:sldId id="395"/>
            <p14:sldId id="396"/>
            <p14:sldId id="397"/>
            <p14:sldId id="398"/>
            <p14:sldId id="280"/>
            <p14:sldId id="399"/>
            <p14:sldId id="400"/>
          </p14:sldIdLst>
        </p14:section>
        <p14:section name="Simulation - Sensor-Array" id="{1112B71C-12AD-4EB9-97CA-1F6688DF5DC2}">
          <p14:sldIdLst>
            <p14:sldId id="403"/>
            <p14:sldId id="407"/>
            <p14:sldId id="406"/>
            <p14:sldId id="404"/>
            <p14:sldId id="410"/>
            <p14:sldId id="409"/>
            <p14:sldId id="408"/>
            <p14:sldId id="414"/>
            <p14:sldId id="412"/>
            <p14:sldId id="413"/>
            <p14:sldId id="405"/>
            <p14:sldId id="422"/>
            <p14:sldId id="424"/>
            <p14:sldId id="425"/>
            <p14:sldId id="426"/>
          </p14:sldIdLst>
        </p14:section>
        <p14:section name="Simulation - Gauß-Prozesse" id="{DDE402D2-17B6-449B-9370-BD0BC8390AEA}">
          <p14:sldIdLst>
            <p14:sldId id="299"/>
            <p14:sldId id="428"/>
            <p14:sldId id="429"/>
            <p14:sldId id="431"/>
            <p14:sldId id="430"/>
            <p14:sldId id="284"/>
            <p14:sldId id="432"/>
            <p14:sldId id="433"/>
            <p14:sldId id="434"/>
            <p14:sldId id="283"/>
            <p14:sldId id="435"/>
            <p14:sldId id="438"/>
            <p14:sldId id="437"/>
            <p14:sldId id="436"/>
            <p14:sldId id="439"/>
            <p14:sldId id="286"/>
            <p14:sldId id="440"/>
            <p14:sldId id="441"/>
            <p14:sldId id="443"/>
            <p14:sldId id="442"/>
            <p14:sldId id="285"/>
            <p14:sldId id="444"/>
            <p14:sldId id="445"/>
            <p14:sldId id="446"/>
            <p14:sldId id="282"/>
            <p14:sldId id="451"/>
            <p14:sldId id="450"/>
            <p14:sldId id="449"/>
            <p14:sldId id="448"/>
          </p14:sldIdLst>
        </p14:section>
        <p14:section name="Erprobungsexperimente" id="{ACEEE82C-C5EF-4FCD-9306-1D0F2D1ED3E8}">
          <p14:sldIdLst>
            <p14:sldId id="292"/>
            <p14:sldId id="457"/>
            <p14:sldId id="456"/>
            <p14:sldId id="459"/>
            <p14:sldId id="460"/>
            <p14:sldId id="461"/>
            <p14:sldId id="499"/>
            <p14:sldId id="462"/>
            <p14:sldId id="500"/>
            <p14:sldId id="465"/>
            <p14:sldId id="477"/>
            <p14:sldId id="478"/>
            <p14:sldId id="479"/>
            <p14:sldId id="470"/>
            <p14:sldId id="469"/>
            <p14:sldId id="485"/>
            <p14:sldId id="301"/>
            <p14:sldId id="484"/>
            <p14:sldId id="486"/>
            <p14:sldId id="515"/>
            <p14:sldId id="483"/>
            <p14:sldId id="488"/>
            <p14:sldId id="489"/>
            <p14:sldId id="490"/>
            <p14:sldId id="487"/>
            <p14:sldId id="491"/>
            <p14:sldId id="492"/>
            <p14:sldId id="481"/>
            <p14:sldId id="493"/>
            <p14:sldId id="494"/>
            <p14:sldId id="495"/>
            <p14:sldId id="482"/>
            <p14:sldId id="496"/>
            <p14:sldId id="480"/>
            <p14:sldId id="498"/>
            <p14:sldId id="497"/>
          </p14:sldIdLst>
        </p14:section>
        <p14:section name="Ende" id="{81FB441C-B6ED-43FC-B4CE-797F816F2E02}">
          <p14:sldIdLst>
            <p14:sldId id="342"/>
            <p14:sldId id="503"/>
            <p14:sldId id="505"/>
            <p14:sldId id="504"/>
            <p14:sldId id="507"/>
            <p14:sldId id="510"/>
            <p14:sldId id="509"/>
            <p14:sldId id="476"/>
          </p14:sldIdLst>
        </p14:section>
        <p14:section name="Anhang" id="{0EC26F43-6A76-4CBE-97CE-BB2CD5967CE7}">
          <p14:sldIdLst>
            <p14:sldId id="341"/>
            <p14:sldId id="268"/>
            <p14:sldId id="270"/>
            <p14:sldId id="343"/>
            <p14:sldId id="276"/>
            <p14:sldId id="277"/>
            <p14:sldId id="304"/>
            <p14:sldId id="364"/>
            <p14:sldId id="365"/>
            <p14:sldId id="366"/>
            <p14:sldId id="367"/>
            <p14:sldId id="368"/>
            <p14:sldId id="275"/>
            <p14:sldId id="265"/>
            <p14:sldId id="312"/>
            <p14:sldId id="310"/>
            <p14:sldId id="266"/>
            <p14:sldId id="311"/>
            <p14:sldId id="325"/>
            <p14:sldId id="416"/>
            <p14:sldId id="417"/>
            <p14:sldId id="419"/>
            <p14:sldId id="420"/>
            <p14:sldId id="447"/>
            <p14:sldId id="452"/>
            <p14:sldId id="453"/>
            <p14:sldId id="454"/>
            <p14:sldId id="455"/>
            <p14:sldId id="463"/>
            <p14:sldId id="464"/>
            <p14:sldId id="291"/>
            <p14:sldId id="289"/>
            <p14:sldId id="290"/>
            <p14:sldId id="293"/>
            <p14:sldId id="319"/>
            <p14:sldId id="320"/>
            <p14:sldId id="321"/>
            <p14:sldId id="471"/>
            <p14:sldId id="472"/>
            <p14:sldId id="473"/>
            <p14:sldId id="474"/>
            <p14:sldId id="47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obias Wulf" initials="TW" lastIdx="2" clrIdx="0">
    <p:extLst>
      <p:ext uri="{19B8F6BF-5375-455C-9EA6-DF929625EA0E}">
        <p15:presenceInfo xmlns:p15="http://schemas.microsoft.com/office/powerpoint/2012/main" userId="S::tobias.wulf@nxp.com::bea0cb2e-eb02-4aa9-9d7d-e815a1df4b63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7D9"/>
    <a:srgbClr val="FF6464"/>
    <a:srgbClr val="6464FF"/>
    <a:srgbClr val="F0F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21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20" y="10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commentAuthors" Target="commentAuthors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presProps" Target="presProps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viewProps" Target="viewProps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tableStyles" Target="tableStyles.xml"/><Relationship Id="rId190" Type="http://schemas.openxmlformats.org/officeDocument/2006/relationships/notesMaster" Target="notesMasters/notesMaster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17B977-D523-494C-B388-544BA8405D76}" type="datetimeFigureOut">
              <a:rPr lang="en-US" smtClean="0"/>
              <a:t>7/2/2021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CA3615-3FF9-4720-B08C-A0859E24AE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871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C5DBBE-7B51-475B-A60B-4EA2AD8BC0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1720735"/>
            <a:ext cx="10515600" cy="1311147"/>
          </a:xfrm>
        </p:spPr>
        <p:txBody>
          <a:bodyPr anchor="b">
            <a:normAutofit/>
          </a:bodyPr>
          <a:lstStyle>
            <a:lvl1pPr algn="r">
              <a:defRPr sz="36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F44AF7-3576-436A-A0B2-0C1828B98F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22124" y="3297889"/>
            <a:ext cx="6831676" cy="1107856"/>
          </a:xfrm>
        </p:spPr>
        <p:txBody>
          <a:bodyPr/>
          <a:lstStyle>
            <a:lvl1pPr marL="0" indent="0" algn="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FFE8F30-0B39-4B15-9A51-208B6D90B8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02.07.2021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F352E70-F9F6-48A4-AE8A-0DA5FE74F728}"/>
              </a:ext>
            </a:extLst>
          </p:cNvPr>
          <p:cNvCxnSpPr>
            <a:cxnSpLocks/>
          </p:cNvCxnSpPr>
          <p:nvPr userDrawn="1"/>
        </p:nvCxnSpPr>
        <p:spPr>
          <a:xfrm>
            <a:off x="838200" y="1454727"/>
            <a:ext cx="105156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Subtitle 2">
            <a:extLst>
              <a:ext uri="{FF2B5EF4-FFF2-40B4-BE49-F238E27FC236}">
                <a16:creationId xmlns:a16="http://schemas.microsoft.com/office/drawing/2014/main" id="{A7DA1E9D-9967-4E9C-B444-78B335C725AB}"/>
              </a:ext>
            </a:extLst>
          </p:cNvPr>
          <p:cNvSpPr txBox="1">
            <a:spLocks/>
          </p:cNvSpPr>
          <p:nvPr userDrawn="1"/>
        </p:nvSpPr>
        <p:spPr>
          <a:xfrm>
            <a:off x="6096000" y="5628353"/>
            <a:ext cx="5257801" cy="61514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Faculty of Computer Science and Engineering</a:t>
            </a:r>
          </a:p>
          <a:p>
            <a:r>
              <a:rPr lang="en-US" sz="24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Department of Information and Electrical Engineering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6121C429-49A2-4671-9874-C306EBB33F37}"/>
              </a:ext>
            </a:extLst>
          </p:cNvPr>
          <p:cNvSpPr txBox="1">
            <a:spLocks/>
          </p:cNvSpPr>
          <p:nvPr userDrawn="1"/>
        </p:nvSpPr>
        <p:spPr>
          <a:xfrm>
            <a:off x="838199" y="5628353"/>
            <a:ext cx="5257801" cy="61514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de-DE" sz="24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Fakultät Technik und Informatik</a:t>
            </a:r>
          </a:p>
          <a:p>
            <a:pPr algn="l"/>
            <a:r>
              <a:rPr lang="de-DE" sz="24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Department Informations- und Elektrotechnik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380F5B60-3419-4C45-9405-C4C2B1260095}"/>
              </a:ext>
            </a:extLst>
          </p:cNvPr>
          <p:cNvSpPr txBox="1">
            <a:spLocks/>
          </p:cNvSpPr>
          <p:nvPr userDrawn="1"/>
        </p:nvSpPr>
        <p:spPr>
          <a:xfrm>
            <a:off x="838199" y="790966"/>
            <a:ext cx="5257801" cy="61514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dirty="0"/>
              <a:t>Tobias Wulf</a:t>
            </a:r>
          </a:p>
          <a:p>
            <a:pPr algn="l"/>
            <a:r>
              <a:rPr lang="en-US" sz="1800" dirty="0"/>
              <a:t>tobias.wulf@haw-hamburg.de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D6EC12CD-4472-4D19-A899-166EB99798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28116" y="235015"/>
            <a:ext cx="2525684" cy="926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5400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C2EEC6-214D-42E9-B257-BB3E285154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21C305C-ACE9-4462-973D-6834FBEBE3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799A77-6D14-4F44-8D6C-51AB520EED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02.07.2021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7AFDC2-D86B-4CAF-A428-766667EDF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Tobias Wulf - tobias.wulf@haw-hamburg.de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986F0C-8407-4D79-A53B-B9E7EF988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326DF-8761-41FF-9B63-E1FFA531C339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684FA50-1C85-4B8B-9A5B-EB6F3E2AC885}"/>
              </a:ext>
            </a:extLst>
          </p:cNvPr>
          <p:cNvCxnSpPr>
            <a:cxnSpLocks/>
          </p:cNvCxnSpPr>
          <p:nvPr userDrawn="1"/>
        </p:nvCxnSpPr>
        <p:spPr>
          <a:xfrm>
            <a:off x="838200" y="1454727"/>
            <a:ext cx="105156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Graphic 7">
            <a:extLst>
              <a:ext uri="{FF2B5EF4-FFF2-40B4-BE49-F238E27FC236}">
                <a16:creationId xmlns:a16="http://schemas.microsoft.com/office/drawing/2014/main" id="{9C42DCB5-B872-4E1B-8301-F53420BACE8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28116" y="251641"/>
            <a:ext cx="2525684" cy="926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1416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7AB040F-4A10-477B-84B0-F3807D7E3B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C13130-6A19-4BAF-B42A-074D04CBC8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E9E5D1-EE45-4498-BAB6-18CA30EFD4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02.07.2021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9DC1BD-28CE-409F-AC21-2A6CC8F61D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Tobias Wulf - tobias.wulf@haw-hamburg.de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8E2FB1-54B5-442D-BA82-0842B462F9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326DF-8761-41FF-9B63-E1FFA531C3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0660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003500-992B-4A5C-91B7-8AC509FDB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0FABF9-0C4B-4238-A349-0D0753F96B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024F24-B96B-4F12-BDBF-F6E86F29B2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02.07.2021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375F4C-BEB7-4FBB-A4D5-4B0FCF0E2A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Tobias Wulf - tobias.wulf@haw-hamburg.de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77017B-F4FC-4398-B3DA-400AF32A6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326DF-8761-41FF-9B63-E1FFA531C339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3D6B403-E780-49F5-ACD4-A52D381B2D63}"/>
              </a:ext>
            </a:extLst>
          </p:cNvPr>
          <p:cNvCxnSpPr>
            <a:cxnSpLocks/>
          </p:cNvCxnSpPr>
          <p:nvPr userDrawn="1"/>
        </p:nvCxnSpPr>
        <p:spPr>
          <a:xfrm>
            <a:off x="838200" y="1454727"/>
            <a:ext cx="105156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Graphic 7">
            <a:extLst>
              <a:ext uri="{FF2B5EF4-FFF2-40B4-BE49-F238E27FC236}">
                <a16:creationId xmlns:a16="http://schemas.microsoft.com/office/drawing/2014/main" id="{68E63A31-FA2C-46A7-9997-4838324D62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28116" y="235015"/>
            <a:ext cx="2525684" cy="926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9511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7E792-9C61-4069-83D8-34502EB7D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1F228A-7AE1-418C-8EA1-6701C93D7E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A71181-707A-4E44-81DF-F180226F2B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02.07.2021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2D7E84-50E4-4E6F-944E-D9CAB061F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Tobias Wulf - tobias.wulf@haw-hamburg.de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15309D-4F15-4120-8644-C2484E9677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326DF-8761-41FF-9B63-E1FFA531C3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035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6A703-4DC5-4D92-8ACC-34E012D49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6649E9-EEE4-4AE3-82EA-24B7016093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572ABA-D9D9-4AD3-AC61-10CA2D276E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E8159D-9752-420B-83A7-E786AFC12D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02.07.2021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44CCFD-D9F0-4E65-B280-9EB2308CB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Tobias Wulf - tobias.wulf@haw-hamburg.de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9F11F8-A301-4F0D-ADEA-CEC602275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326DF-8761-41FF-9B63-E1FFA531C339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01D0ABA-8A15-41BA-ADFF-010AB3015EA7}"/>
              </a:ext>
            </a:extLst>
          </p:cNvPr>
          <p:cNvCxnSpPr>
            <a:cxnSpLocks/>
          </p:cNvCxnSpPr>
          <p:nvPr userDrawn="1"/>
        </p:nvCxnSpPr>
        <p:spPr>
          <a:xfrm>
            <a:off x="838200" y="1454727"/>
            <a:ext cx="105156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Graphic 8">
            <a:extLst>
              <a:ext uri="{FF2B5EF4-FFF2-40B4-BE49-F238E27FC236}">
                <a16:creationId xmlns:a16="http://schemas.microsoft.com/office/drawing/2014/main" id="{6FB93799-FF21-4E95-BD2B-60A2185B989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28116" y="251641"/>
            <a:ext cx="2525684" cy="926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2588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27ED71-7F19-43BA-86E3-B231C23D8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514232-074B-417D-8741-68D82C22AE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D56F75-5F72-434D-A4E0-134F4947EE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FF3D0F3-5079-4604-AEBB-69CB501060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F0174D-2571-4CC6-A4C1-7F327385030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AF4846-C111-4E36-961B-BA4CE1A889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02.07.2021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25CBE6D-BBD3-463F-BD5F-5FBEE9DA27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Tobias Wulf - tobias.wulf@haw-hamburg.de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0213509-342F-4757-B2D6-38C16BB15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326DF-8761-41FF-9B63-E1FFA531C339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756EBC3-B8F5-464F-8984-7681842B5981}"/>
              </a:ext>
            </a:extLst>
          </p:cNvPr>
          <p:cNvCxnSpPr>
            <a:cxnSpLocks/>
          </p:cNvCxnSpPr>
          <p:nvPr userDrawn="1"/>
        </p:nvCxnSpPr>
        <p:spPr>
          <a:xfrm>
            <a:off x="838200" y="1454727"/>
            <a:ext cx="105156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Graphic 10">
            <a:extLst>
              <a:ext uri="{FF2B5EF4-FFF2-40B4-BE49-F238E27FC236}">
                <a16:creationId xmlns:a16="http://schemas.microsoft.com/office/drawing/2014/main" id="{3EC1AAEE-1A3A-4F5E-B66B-448491A928D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28116" y="251641"/>
            <a:ext cx="2525684" cy="926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9123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89231E-A450-48C9-B14B-A6A2701533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4029E6-8E14-40F9-B929-BE030560C8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C18537-DB4A-4041-ABF5-F751434FA4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8D0AFF-7C07-491E-AC55-2FC86EEDD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326DF-8761-41FF-9B63-E1FFA531C339}" type="slidenum">
              <a:rPr lang="en-US" smtClean="0"/>
              <a:t>‹#›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C76D19E-992F-4DC0-854D-AA9233FEEDAA}"/>
              </a:ext>
            </a:extLst>
          </p:cNvPr>
          <p:cNvCxnSpPr>
            <a:cxnSpLocks/>
          </p:cNvCxnSpPr>
          <p:nvPr userDrawn="1"/>
        </p:nvCxnSpPr>
        <p:spPr>
          <a:xfrm>
            <a:off x="838200" y="1454727"/>
            <a:ext cx="105156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Graphic 6">
            <a:extLst>
              <a:ext uri="{FF2B5EF4-FFF2-40B4-BE49-F238E27FC236}">
                <a16:creationId xmlns:a16="http://schemas.microsoft.com/office/drawing/2014/main" id="{8BE5A2C3-9E2A-4C9F-93AB-E88B59FF7B4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28116" y="251641"/>
            <a:ext cx="2525684" cy="926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4367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6719DFF-6E82-4F00-BA45-F169BBB6BE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02.07.2021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93219E2-B1B4-45F4-893A-146DBB348C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Tobias Wulf - tobias.wulf@haw-hamburg.de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0D3D60-80C9-4735-A177-C78D0DD93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326DF-8761-41FF-9B63-E1FFA531C3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9609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C94F7-7170-4D42-9BE3-BD7807CC08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665A8C-2174-4149-91BC-A9840F27AB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1FF8C1-8196-4041-B4C1-4F731DF9A6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99E4F1-6323-4CD0-916A-36DF19A4A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02.07.2021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8D2AE6-59C2-4F63-B7B5-BFB8220A01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Tobias Wulf - tobias.wulf@haw-hamburg.de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5D768A-E995-468E-87A3-7F71A7E677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326DF-8761-41FF-9B63-E1FFA531C3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3481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E1BA44-A11C-4985-BA5A-34A4067E7B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97F9DC0-5DD0-4720-8F8B-457965180A9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1A902D-1F36-4B2C-9847-0CA3102794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B0882E-6389-4FAA-8EE4-B0638414B6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02.07.2021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9AC851-0BC8-4475-B75E-08F13589FF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Tobias Wulf - tobias.wulf@haw-hamburg.de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03FCFF-D824-42A4-BAEC-EC696785C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326DF-8761-41FF-9B63-E1FFA531C3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7602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301DC16-9EB8-4614-8D21-A5487B459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ED2D48-96FF-46BD-9969-42F010B099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66596A-AB21-40C2-A9D9-68A2B68303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02.07.2021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0A2382-39D4-4204-BB7F-2EFC1F32D1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Tobias Wulf - tobias.wulf@haw-hamburg.de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5CDA95-FC40-4DDA-8650-9C8043E594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9326DF-8761-41FF-9B63-E1FFA531C33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05616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3.tmp"/><Relationship Id="rId1" Type="http://schemas.openxmlformats.org/officeDocument/2006/relationships/slideLayout" Target="../slideLayouts/slideLayout6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3.tmp"/><Relationship Id="rId1" Type="http://schemas.openxmlformats.org/officeDocument/2006/relationships/slideLayout" Target="../slideLayouts/slideLayout6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3.tmp"/><Relationship Id="rId1" Type="http://schemas.openxmlformats.org/officeDocument/2006/relationships/slideLayout" Target="../slideLayouts/slideLayout6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3.tmp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5.tmp"/><Relationship Id="rId4" Type="http://schemas.openxmlformats.org/officeDocument/2006/relationships/image" Target="../media/image34.tmp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3.tmp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5.tmp"/><Relationship Id="rId4" Type="http://schemas.openxmlformats.org/officeDocument/2006/relationships/image" Target="../media/image34.tmp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3.tmp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5.tmp"/><Relationship Id="rId4" Type="http://schemas.openxmlformats.org/officeDocument/2006/relationships/image" Target="../media/image34.tmp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3.tmp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5.tmp"/><Relationship Id="rId4" Type="http://schemas.openxmlformats.org/officeDocument/2006/relationships/image" Target="../media/image34.tmp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3.tmp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6.tmp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3.tmp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6.tmp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3.tmp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6.tm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mp"/><Relationship Id="rId2" Type="http://schemas.openxmlformats.org/officeDocument/2006/relationships/image" Target="../media/image37.tmp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2.png"/><Relationship Id="rId4" Type="http://schemas.openxmlformats.org/officeDocument/2006/relationships/image" Target="../media/image33.tmp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mp"/><Relationship Id="rId2" Type="http://schemas.openxmlformats.org/officeDocument/2006/relationships/image" Target="../media/image37.tmp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2.png"/><Relationship Id="rId4" Type="http://schemas.openxmlformats.org/officeDocument/2006/relationships/image" Target="../media/image33.tmp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mp"/><Relationship Id="rId2" Type="http://schemas.openxmlformats.org/officeDocument/2006/relationships/image" Target="../media/image37.tmp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2.png"/><Relationship Id="rId4" Type="http://schemas.openxmlformats.org/officeDocument/2006/relationships/image" Target="../media/image33.tmp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mp"/><Relationship Id="rId2" Type="http://schemas.openxmlformats.org/officeDocument/2006/relationships/image" Target="../media/image37.tmp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2.png"/><Relationship Id="rId4" Type="http://schemas.openxmlformats.org/officeDocument/2006/relationships/image" Target="../media/image33.tmp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mp"/><Relationship Id="rId2" Type="http://schemas.openxmlformats.org/officeDocument/2006/relationships/image" Target="../media/image38.tmp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mp"/><Relationship Id="rId2" Type="http://schemas.openxmlformats.org/officeDocument/2006/relationships/image" Target="../media/image38.tmp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pn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mp"/><Relationship Id="rId2" Type="http://schemas.openxmlformats.org/officeDocument/2006/relationships/image" Target="../media/image33.tmp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pn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mp"/><Relationship Id="rId2" Type="http://schemas.openxmlformats.org/officeDocument/2006/relationships/image" Target="../media/image33.tmp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pn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mp"/><Relationship Id="rId2" Type="http://schemas.openxmlformats.org/officeDocument/2006/relationships/image" Target="../media/image33.tmp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png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6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3.tmp"/><Relationship Id="rId4" Type="http://schemas.openxmlformats.org/officeDocument/2006/relationships/image" Target="../media/image42.tmp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5.tmp"/><Relationship Id="rId4" Type="http://schemas.openxmlformats.org/officeDocument/2006/relationships/image" Target="../media/image44.tm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mp"/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6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image" Target="../media/image49.tm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8.tmp"/><Relationship Id="rId5" Type="http://schemas.openxmlformats.org/officeDocument/2006/relationships/image" Target="../media/image47.tmp"/><Relationship Id="rId4" Type="http://schemas.openxmlformats.org/officeDocument/2006/relationships/image" Target="../media/image46.tmp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1.svg"/><Relationship Id="rId4" Type="http://schemas.openxmlformats.org/officeDocument/2006/relationships/image" Target="../media/image50.png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mp"/><Relationship Id="rId1" Type="http://schemas.openxmlformats.org/officeDocument/2006/relationships/slideLayout" Target="../slideLayouts/slideLayout6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mp"/><Relationship Id="rId1" Type="http://schemas.openxmlformats.org/officeDocument/2006/relationships/slideLayout" Target="../slideLayouts/slideLayout6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2.tmp"/><Relationship Id="rId4" Type="http://schemas.openxmlformats.org/officeDocument/2006/relationships/image" Target="../media/image14.png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3.tmp"/><Relationship Id="rId4" Type="http://schemas.openxmlformats.org/officeDocument/2006/relationships/image" Target="../media/image14.png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tmp"/><Relationship Id="rId1" Type="http://schemas.openxmlformats.org/officeDocument/2006/relationships/slideLayout" Target="../slideLayouts/slideLayout6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.tmp"/><Relationship Id="rId4" Type="http://schemas.openxmlformats.org/officeDocument/2006/relationships/image" Target="../media/image14.png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.tmp"/><Relationship Id="rId4" Type="http://schemas.openxmlformats.org/officeDocument/2006/relationships/image" Target="../media/image14.png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mp"/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6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m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tmp"/><Relationship Id="rId1" Type="http://schemas.openxmlformats.org/officeDocument/2006/relationships/slideLayout" Target="../slideLayouts/slideLayout6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tm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tm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mp"/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6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mp"/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tmp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mp"/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mp"/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5.tmp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.png"/><Relationship Id="rId4" Type="http://schemas.openxmlformats.org/officeDocument/2006/relationships/image" Target="../media/image8.sv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5.tmp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.png"/><Relationship Id="rId4" Type="http://schemas.openxmlformats.org/officeDocument/2006/relationships/image" Target="../media/image8.sv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5.tmp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.png"/><Relationship Id="rId4" Type="http://schemas.openxmlformats.org/officeDocument/2006/relationships/image" Target="../media/image8.sv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5.tmp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.png"/><Relationship Id="rId4" Type="http://schemas.openxmlformats.org/officeDocument/2006/relationships/image" Target="../media/image8.sv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.png"/><Relationship Id="rId4" Type="http://schemas.openxmlformats.org/officeDocument/2006/relationships/image" Target="../media/image15.tmp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.png"/><Relationship Id="rId4" Type="http://schemas.openxmlformats.org/officeDocument/2006/relationships/image" Target="../media/image15.tmp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.tmp"/><Relationship Id="rId4" Type="http://schemas.openxmlformats.org/officeDocument/2006/relationships/image" Target="../media/image17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.tmp"/><Relationship Id="rId4" Type="http://schemas.openxmlformats.org/officeDocument/2006/relationships/image" Target="../media/image17.sv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.tmp"/><Relationship Id="rId4" Type="http://schemas.openxmlformats.org/officeDocument/2006/relationships/image" Target="../media/image17.sv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tmp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sv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tmp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sv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tmp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sv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tmp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sv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tmp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sv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tmp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sv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tmp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sv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mp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mp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mp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mp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690C973-6212-419D-A37C-88019626E2A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r"/>
            <a:r>
              <a:rPr lang="en-US" dirty="0"/>
              <a:t>Bachelorarbeit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E4DA179C-43B1-4D15-81FD-A7851C9B8F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11273" y="3297889"/>
            <a:ext cx="7142527" cy="1107856"/>
          </a:xfrm>
        </p:spPr>
        <p:txBody>
          <a:bodyPr>
            <a:normAutofit/>
          </a:bodyPr>
          <a:lstStyle/>
          <a:p>
            <a:r>
              <a:rPr lang="de-DE" dirty="0"/>
              <a:t>Winkelmessung durch magnetische Sensor-Arrays und</a:t>
            </a:r>
          </a:p>
          <a:p>
            <a:r>
              <a:rPr lang="de-DE" dirty="0"/>
              <a:t>Toleranzkompensation mittels Gauß-Prozess</a:t>
            </a:r>
          </a:p>
          <a:p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B1A90186-9048-4A26-8CCB-F8934FACA3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02.07.2021</a:t>
            </a:r>
          </a:p>
        </p:txBody>
      </p:sp>
    </p:spTree>
    <p:extLst>
      <p:ext uri="{BB962C8B-B14F-4D97-AF65-F5344CB8AC3E}">
        <p14:creationId xmlns:p14="http://schemas.microsoft.com/office/powerpoint/2010/main" val="6711557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92A333-6529-44BD-BD6E-EED3F381F6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Applikation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4E412832-5A4B-45D6-9B17-C0EBB0B125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39962"/>
          <a:stretch/>
        </p:blipFill>
        <p:spPr>
          <a:xfrm>
            <a:off x="838200" y="1981054"/>
            <a:ext cx="6313371" cy="420623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BFBCF3B-20C5-49AA-82C9-33EEED5292D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7557CD-7FAF-4B7E-8540-7E246503F7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F2DD21-B7D6-4A0A-A630-2483994D5E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92603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EA493-CAA8-4EE3-8DEE-0470565DA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Simulation – </a:t>
            </a:r>
            <a:r>
              <a:rPr lang="en-US" sz="5400" dirty="0" err="1"/>
              <a:t>Gauß-Prozesse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15147D7-03B4-4917-86EE-3D859FEF4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A3D180-7243-43D7-857F-8E28E40FA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E2BF40-99E3-4B14-AED1-03B4102756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100</a:t>
            </a:fld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0F164C-58F8-471D-A4C4-0D5E70027DB6}"/>
              </a:ext>
            </a:extLst>
          </p:cNvPr>
          <p:cNvSpPr txBox="1"/>
          <p:nvPr/>
        </p:nvSpPr>
        <p:spPr>
          <a:xfrm>
            <a:off x="413886" y="1838425"/>
            <a:ext cx="10939912" cy="1964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Arbeitsphase</a:t>
            </a:r>
            <a:endParaRPr lang="en-US" sz="28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Ausrichtung</a:t>
            </a:r>
            <a:r>
              <a:rPr lang="en-US" sz="2800" dirty="0"/>
              <a:t> des </a:t>
            </a:r>
            <a:r>
              <a:rPr lang="en-US" sz="2800" dirty="0" err="1"/>
              <a:t>Modells</a:t>
            </a:r>
            <a:r>
              <a:rPr lang="en-US" sz="2800" dirty="0"/>
              <a:t> </a:t>
            </a:r>
            <a:r>
              <a:rPr lang="en-US" sz="2800" dirty="0" err="1"/>
              <a:t>wird</a:t>
            </a:r>
            <a:r>
              <a:rPr lang="en-US" sz="2800" dirty="0"/>
              <a:t> von </a:t>
            </a:r>
            <a:r>
              <a:rPr lang="en-US" sz="2800" dirty="0" err="1"/>
              <a:t>Innen</a:t>
            </a:r>
            <a:r>
              <a:rPr lang="en-US" sz="2800" dirty="0"/>
              <a:t> </a:t>
            </a:r>
            <a:r>
              <a:rPr lang="en-US" sz="2800" dirty="0" err="1"/>
              <a:t>nach</a:t>
            </a:r>
            <a:r>
              <a:rPr lang="en-US" sz="2800" dirty="0"/>
              <a:t> </a:t>
            </a:r>
            <a:r>
              <a:rPr lang="en-US" sz="2800" dirty="0" err="1"/>
              <a:t>Außen</a:t>
            </a:r>
            <a:r>
              <a:rPr lang="en-US" sz="2800" dirty="0"/>
              <a:t> </a:t>
            </a:r>
            <a:r>
              <a:rPr lang="en-US" sz="2800" dirty="0" err="1"/>
              <a:t>umgelegt</a:t>
            </a:r>
            <a:endParaRPr lang="en-US" sz="28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Minimale</a:t>
            </a:r>
            <a:r>
              <a:rPr lang="en-US" sz="2800" dirty="0"/>
              <a:t> </a:t>
            </a:r>
            <a:r>
              <a:rPr lang="en-US" sz="2800" dirty="0" err="1"/>
              <a:t>Parametrierung</a:t>
            </a:r>
            <a:r>
              <a:rPr lang="en-US" sz="2800" dirty="0"/>
              <a:t> und </a:t>
            </a:r>
            <a:r>
              <a:rPr lang="en-US" sz="2800" dirty="0" err="1"/>
              <a:t>funktionaler</a:t>
            </a:r>
            <a:r>
              <a:rPr lang="en-US" sz="2800" dirty="0"/>
              <a:t> Aufbau der </a:t>
            </a:r>
            <a:r>
              <a:rPr lang="en-US" sz="2800" dirty="0" err="1"/>
              <a:t>Vorhersage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83101460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EA493-CAA8-4EE3-8DEE-0470565DA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Simulation – </a:t>
            </a:r>
            <a:r>
              <a:rPr lang="en-US" sz="5400" dirty="0" err="1"/>
              <a:t>Gauß-Prozesse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15147D7-03B4-4917-86EE-3D859FEF4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A3D180-7243-43D7-857F-8E28E40FA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E2BF40-99E3-4B14-AED1-03B4102756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101</a:t>
            </a:fld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0F164C-58F8-471D-A4C4-0D5E70027DB6}"/>
              </a:ext>
            </a:extLst>
          </p:cNvPr>
          <p:cNvSpPr txBox="1"/>
          <p:nvPr/>
        </p:nvSpPr>
        <p:spPr>
          <a:xfrm>
            <a:off x="413886" y="1838425"/>
            <a:ext cx="10939912" cy="26108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Arbeitsphase</a:t>
            </a:r>
            <a:endParaRPr lang="en-US" sz="28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Ausrichtung</a:t>
            </a:r>
            <a:r>
              <a:rPr lang="en-US" sz="2800" dirty="0"/>
              <a:t> des </a:t>
            </a:r>
            <a:r>
              <a:rPr lang="en-US" sz="2800" dirty="0" err="1"/>
              <a:t>Modells</a:t>
            </a:r>
            <a:r>
              <a:rPr lang="en-US" sz="2800" dirty="0"/>
              <a:t> </a:t>
            </a:r>
            <a:r>
              <a:rPr lang="en-US" sz="2800" dirty="0" err="1"/>
              <a:t>wird</a:t>
            </a:r>
            <a:r>
              <a:rPr lang="en-US" sz="2800" dirty="0"/>
              <a:t> von </a:t>
            </a:r>
            <a:r>
              <a:rPr lang="en-US" sz="2800" dirty="0" err="1"/>
              <a:t>Innen</a:t>
            </a:r>
            <a:r>
              <a:rPr lang="en-US" sz="2800" dirty="0"/>
              <a:t> </a:t>
            </a:r>
            <a:r>
              <a:rPr lang="en-US" sz="2800" dirty="0" err="1"/>
              <a:t>nach</a:t>
            </a:r>
            <a:r>
              <a:rPr lang="en-US" sz="2800" dirty="0"/>
              <a:t> </a:t>
            </a:r>
            <a:r>
              <a:rPr lang="en-US" sz="2800" dirty="0" err="1"/>
              <a:t>Außen</a:t>
            </a:r>
            <a:r>
              <a:rPr lang="en-US" sz="2800" dirty="0"/>
              <a:t> </a:t>
            </a:r>
            <a:r>
              <a:rPr lang="en-US" sz="2800" dirty="0" err="1"/>
              <a:t>umgelegt</a:t>
            </a:r>
            <a:endParaRPr lang="en-US" sz="28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Minimale</a:t>
            </a:r>
            <a:r>
              <a:rPr lang="en-US" sz="2800" dirty="0"/>
              <a:t> </a:t>
            </a:r>
            <a:r>
              <a:rPr lang="en-US" sz="2800" dirty="0" err="1"/>
              <a:t>Parametrierung</a:t>
            </a:r>
            <a:r>
              <a:rPr lang="en-US" sz="2800" dirty="0"/>
              <a:t> und </a:t>
            </a:r>
            <a:r>
              <a:rPr lang="en-US" sz="2800" dirty="0" err="1"/>
              <a:t>funktionaler</a:t>
            </a:r>
            <a:r>
              <a:rPr lang="en-US" sz="2800" dirty="0"/>
              <a:t> Aufbau der </a:t>
            </a:r>
            <a:r>
              <a:rPr lang="en-US" sz="2800" dirty="0" err="1"/>
              <a:t>Vorhersage</a:t>
            </a:r>
            <a:endParaRPr lang="en-US" sz="28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Vorhersage</a:t>
            </a:r>
            <a:r>
              <a:rPr lang="en-US" sz="2800" dirty="0"/>
              <a:t> </a:t>
            </a:r>
            <a:r>
              <a:rPr lang="en-US" sz="2800" dirty="0" err="1"/>
              <a:t>ausgeführt</a:t>
            </a:r>
            <a:r>
              <a:rPr lang="en-US" sz="2800" dirty="0"/>
              <a:t> Frame </a:t>
            </a:r>
            <a:r>
              <a:rPr lang="en-US" sz="2800" dirty="0" err="1"/>
              <a:t>für</a:t>
            </a:r>
            <a:r>
              <a:rPr lang="en-US" sz="2800" dirty="0"/>
              <a:t> Frame </a:t>
            </a:r>
            <a:r>
              <a:rPr lang="en-US" sz="2800" dirty="0" err="1"/>
              <a:t>oder</a:t>
            </a:r>
            <a:r>
              <a:rPr lang="en-US" sz="2800" dirty="0"/>
              <a:t> </a:t>
            </a:r>
            <a:r>
              <a:rPr lang="en-US" sz="2800" dirty="0" err="1"/>
              <a:t>blockweise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47516520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EA493-CAA8-4EE3-8DEE-0470565DA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Simulation – </a:t>
            </a:r>
            <a:r>
              <a:rPr lang="en-US" sz="5400" dirty="0" err="1"/>
              <a:t>Gauß-Prozesse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15147D7-03B4-4917-86EE-3D859FEF4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A3D180-7243-43D7-857F-8E28E40FA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E2BF40-99E3-4B14-AED1-03B4102756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102</a:t>
            </a:fld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0F164C-58F8-471D-A4C4-0D5E70027DB6}"/>
              </a:ext>
            </a:extLst>
          </p:cNvPr>
          <p:cNvSpPr txBox="1"/>
          <p:nvPr/>
        </p:nvSpPr>
        <p:spPr>
          <a:xfrm>
            <a:off x="413886" y="1838425"/>
            <a:ext cx="10939912" cy="32571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Arbeitsphase</a:t>
            </a:r>
            <a:endParaRPr lang="en-US" sz="28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Ausrichtung</a:t>
            </a:r>
            <a:r>
              <a:rPr lang="en-US" sz="2800" dirty="0"/>
              <a:t> des </a:t>
            </a:r>
            <a:r>
              <a:rPr lang="en-US" sz="2800" dirty="0" err="1"/>
              <a:t>Modells</a:t>
            </a:r>
            <a:r>
              <a:rPr lang="en-US" sz="2800" dirty="0"/>
              <a:t> </a:t>
            </a:r>
            <a:r>
              <a:rPr lang="en-US" sz="2800" dirty="0" err="1"/>
              <a:t>wird</a:t>
            </a:r>
            <a:r>
              <a:rPr lang="en-US" sz="2800" dirty="0"/>
              <a:t> von </a:t>
            </a:r>
            <a:r>
              <a:rPr lang="en-US" sz="2800" dirty="0" err="1"/>
              <a:t>Innen</a:t>
            </a:r>
            <a:r>
              <a:rPr lang="en-US" sz="2800" dirty="0"/>
              <a:t> </a:t>
            </a:r>
            <a:r>
              <a:rPr lang="en-US" sz="2800" dirty="0" err="1"/>
              <a:t>nach</a:t>
            </a:r>
            <a:r>
              <a:rPr lang="en-US" sz="2800" dirty="0"/>
              <a:t> </a:t>
            </a:r>
            <a:r>
              <a:rPr lang="en-US" sz="2800" dirty="0" err="1"/>
              <a:t>Außen</a:t>
            </a:r>
            <a:r>
              <a:rPr lang="en-US" sz="2800" dirty="0"/>
              <a:t> </a:t>
            </a:r>
            <a:r>
              <a:rPr lang="en-US" sz="2800" dirty="0" err="1"/>
              <a:t>umgelegt</a:t>
            </a:r>
            <a:endParaRPr lang="en-US" sz="28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Minimale</a:t>
            </a:r>
            <a:r>
              <a:rPr lang="en-US" sz="2800" dirty="0"/>
              <a:t> </a:t>
            </a:r>
            <a:r>
              <a:rPr lang="en-US" sz="2800" dirty="0" err="1"/>
              <a:t>Parametrierung</a:t>
            </a:r>
            <a:r>
              <a:rPr lang="en-US" sz="2800" dirty="0"/>
              <a:t> und </a:t>
            </a:r>
            <a:r>
              <a:rPr lang="en-US" sz="2800" dirty="0" err="1"/>
              <a:t>funktionaler</a:t>
            </a:r>
            <a:r>
              <a:rPr lang="en-US" sz="2800" dirty="0"/>
              <a:t> Aufbau der </a:t>
            </a:r>
            <a:r>
              <a:rPr lang="en-US" sz="2800" dirty="0" err="1"/>
              <a:t>Vorhersage</a:t>
            </a:r>
            <a:endParaRPr lang="en-US" sz="28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Vorhersage</a:t>
            </a:r>
            <a:r>
              <a:rPr lang="en-US" sz="2800" dirty="0"/>
              <a:t> </a:t>
            </a:r>
            <a:r>
              <a:rPr lang="en-US" sz="2800" dirty="0" err="1"/>
              <a:t>ausgeführt</a:t>
            </a:r>
            <a:r>
              <a:rPr lang="en-US" sz="2800" dirty="0"/>
              <a:t> Frame </a:t>
            </a:r>
            <a:r>
              <a:rPr lang="en-US" sz="2800" dirty="0" err="1"/>
              <a:t>für</a:t>
            </a:r>
            <a:r>
              <a:rPr lang="en-US" sz="2800" dirty="0"/>
              <a:t> Frame </a:t>
            </a:r>
            <a:r>
              <a:rPr lang="en-US" sz="2800" dirty="0" err="1"/>
              <a:t>oder</a:t>
            </a:r>
            <a:r>
              <a:rPr lang="en-US" sz="2800" dirty="0"/>
              <a:t> </a:t>
            </a:r>
            <a:r>
              <a:rPr lang="en-US" sz="2800" dirty="0" err="1"/>
              <a:t>blockweise</a:t>
            </a:r>
            <a:endParaRPr lang="en-US" sz="28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Ergebnisse</a:t>
            </a:r>
            <a:r>
              <a:rPr lang="en-US" sz="2800" dirty="0"/>
              <a:t>, Derivate und </a:t>
            </a:r>
            <a:r>
              <a:rPr lang="en-US" sz="2800" dirty="0" err="1"/>
              <a:t>Qualitätskriterien</a:t>
            </a:r>
            <a:r>
              <a:rPr lang="en-US" sz="2800" dirty="0"/>
              <a:t> </a:t>
            </a:r>
            <a:r>
              <a:rPr lang="en-US" sz="2800" dirty="0" err="1"/>
              <a:t>als</a:t>
            </a:r>
            <a:r>
              <a:rPr lang="en-US" sz="2800" dirty="0"/>
              <a:t> </a:t>
            </a:r>
            <a:r>
              <a:rPr lang="en-US" sz="2800" dirty="0" err="1"/>
              <a:t>Vektoren</a:t>
            </a:r>
            <a:r>
              <a:rPr lang="en-US" sz="2800" dirty="0"/>
              <a:t> </a:t>
            </a:r>
            <a:r>
              <a:rPr lang="en-US" sz="2800" dirty="0" err="1"/>
              <a:t>ausgegeben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92315368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1A95F-BDBC-4981-AA42-E9A7749AF8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Erprobungsexperimente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97CF5CA-F2E4-417A-A7D8-E2CD75EB2CA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4BDC07-ACC7-4672-8E2A-0F479906FF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453A17-A361-432D-B5E6-56E98A039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103</a:t>
            </a:fld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989E1B8-F6E1-4FE9-9B45-DDCF90BB6F3E}"/>
              </a:ext>
            </a:extLst>
          </p:cNvPr>
          <p:cNvSpPr txBox="1"/>
          <p:nvPr/>
        </p:nvSpPr>
        <p:spPr>
          <a:xfrm>
            <a:off x="838199" y="5565872"/>
            <a:ext cx="4114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SLLA – Standardized-Logarithmic-Loss-Angle</a:t>
            </a:r>
          </a:p>
          <a:p>
            <a:r>
              <a:rPr lang="en-US" sz="1400" dirty="0"/>
              <a:t>SLLR – Standardized-Logarithmic-Loss-Radius</a:t>
            </a:r>
          </a:p>
          <a:p>
            <a:r>
              <a:rPr lang="en-US" sz="1400" dirty="0"/>
              <a:t>MSLLA – Mean-Standardized-Logarithmic-Loss-Angle</a:t>
            </a:r>
          </a:p>
          <a:p>
            <a:r>
              <a:rPr lang="en-US" sz="1400" dirty="0"/>
              <a:t>MSLLR – Mean-Standardized-Logarithmic-Loss-Radius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452F94E-2FC0-4376-8C1E-4D0C37C60C3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26" t="47396" r="34540" b="46385"/>
          <a:stretch/>
        </p:blipFill>
        <p:spPr>
          <a:xfrm>
            <a:off x="914402" y="5200747"/>
            <a:ext cx="2903353" cy="36512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27CA17C-0BEF-405F-AC12-F5112F729DE4}"/>
              </a:ext>
            </a:extLst>
          </p:cNvPr>
          <p:cNvSpPr/>
          <p:nvPr/>
        </p:nvSpPr>
        <p:spPr>
          <a:xfrm>
            <a:off x="8153400" y="1480633"/>
            <a:ext cx="1558491" cy="786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0779493-DDFF-4A95-9FE7-F37CD9EEC659}"/>
              </a:ext>
            </a:extLst>
          </p:cNvPr>
          <p:cNvSpPr/>
          <p:nvPr/>
        </p:nvSpPr>
        <p:spPr>
          <a:xfrm>
            <a:off x="10058400" y="6160168"/>
            <a:ext cx="1295398" cy="1961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B7A942C-44C8-416E-993D-07C94FAEE34A}"/>
              </a:ext>
            </a:extLst>
          </p:cNvPr>
          <p:cNvSpPr/>
          <p:nvPr/>
        </p:nvSpPr>
        <p:spPr>
          <a:xfrm>
            <a:off x="8610600" y="3876164"/>
            <a:ext cx="1293796" cy="994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76CB4B6-E7F7-42DB-97F2-D09DA55DD59D}"/>
              </a:ext>
            </a:extLst>
          </p:cNvPr>
          <p:cNvSpPr txBox="1"/>
          <p:nvPr/>
        </p:nvSpPr>
        <p:spPr>
          <a:xfrm>
            <a:off x="413886" y="1838425"/>
            <a:ext cx="6154373" cy="13181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Skalierung</a:t>
            </a:r>
            <a:r>
              <a:rPr lang="en-US" sz="2800" dirty="0"/>
              <a:t> der </a:t>
            </a:r>
            <a:r>
              <a:rPr lang="en-US" sz="2800" dirty="0" err="1"/>
              <a:t>Kovarianzfunktion</a:t>
            </a:r>
            <a:endParaRPr lang="en-US" sz="2800" dirty="0"/>
          </a:p>
          <a:p>
            <a:pPr lvl="1">
              <a:lnSpc>
                <a:spcPct val="150000"/>
              </a:lnSpc>
            </a:pPr>
            <a:endParaRPr lang="en-US" sz="28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6028893D-51D6-4D18-AD7F-01E157BBEA3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2884" b="49933"/>
          <a:stretch/>
        </p:blipFill>
        <p:spPr>
          <a:xfrm>
            <a:off x="6873058" y="1671533"/>
            <a:ext cx="4480741" cy="2367814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B2173F8A-9F9F-4C70-8655-6DF58B8E2460}"/>
              </a:ext>
            </a:extLst>
          </p:cNvPr>
          <p:cNvSpPr/>
          <p:nvPr/>
        </p:nvSpPr>
        <p:spPr>
          <a:xfrm>
            <a:off x="8305800" y="1633033"/>
            <a:ext cx="1558491" cy="786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5419524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1A95F-BDBC-4981-AA42-E9A7749AF8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Erprobungsexperimente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97CF5CA-F2E4-417A-A7D8-E2CD75EB2CA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4BDC07-ACC7-4672-8E2A-0F479906FF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453A17-A361-432D-B5E6-56E98A039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104</a:t>
            </a:fld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989E1B8-F6E1-4FE9-9B45-DDCF90BB6F3E}"/>
              </a:ext>
            </a:extLst>
          </p:cNvPr>
          <p:cNvSpPr txBox="1"/>
          <p:nvPr/>
        </p:nvSpPr>
        <p:spPr>
          <a:xfrm>
            <a:off x="838199" y="5565872"/>
            <a:ext cx="4114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SLLA – Standardized-Logarithmic-Loss-Angle</a:t>
            </a:r>
          </a:p>
          <a:p>
            <a:r>
              <a:rPr lang="en-US" sz="1400" dirty="0"/>
              <a:t>SLLR – Standardized-Logarithmic-Loss-Radius</a:t>
            </a:r>
          </a:p>
          <a:p>
            <a:r>
              <a:rPr lang="en-US" sz="1400" dirty="0"/>
              <a:t>MSLLA – Mean-Standardized-Logarithmic-Loss-Angle</a:t>
            </a:r>
          </a:p>
          <a:p>
            <a:r>
              <a:rPr lang="en-US" sz="1400" dirty="0"/>
              <a:t>MSLLR – Mean-Standardized-Logarithmic-Loss-Radius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452F94E-2FC0-4376-8C1E-4D0C37C60C3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26" t="47396" r="34540" b="46385"/>
          <a:stretch/>
        </p:blipFill>
        <p:spPr>
          <a:xfrm>
            <a:off x="914402" y="5200747"/>
            <a:ext cx="2903353" cy="36512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27CA17C-0BEF-405F-AC12-F5112F729DE4}"/>
              </a:ext>
            </a:extLst>
          </p:cNvPr>
          <p:cNvSpPr/>
          <p:nvPr/>
        </p:nvSpPr>
        <p:spPr>
          <a:xfrm>
            <a:off x="8153400" y="1480633"/>
            <a:ext cx="1558491" cy="786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0779493-DDFF-4A95-9FE7-F37CD9EEC659}"/>
              </a:ext>
            </a:extLst>
          </p:cNvPr>
          <p:cNvSpPr/>
          <p:nvPr/>
        </p:nvSpPr>
        <p:spPr>
          <a:xfrm>
            <a:off x="10058400" y="6160168"/>
            <a:ext cx="1295398" cy="1961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B7A942C-44C8-416E-993D-07C94FAEE34A}"/>
              </a:ext>
            </a:extLst>
          </p:cNvPr>
          <p:cNvSpPr/>
          <p:nvPr/>
        </p:nvSpPr>
        <p:spPr>
          <a:xfrm>
            <a:off x="8610600" y="3876164"/>
            <a:ext cx="1293796" cy="994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76CB4B6-E7F7-42DB-97F2-D09DA55DD59D}"/>
              </a:ext>
            </a:extLst>
          </p:cNvPr>
          <p:cNvSpPr txBox="1"/>
          <p:nvPr/>
        </p:nvSpPr>
        <p:spPr>
          <a:xfrm>
            <a:off x="413886" y="1838425"/>
            <a:ext cx="6154373" cy="26108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Skalierung</a:t>
            </a:r>
            <a:r>
              <a:rPr lang="en-US" sz="2800" dirty="0"/>
              <a:t> der </a:t>
            </a:r>
            <a:r>
              <a:rPr lang="en-US" sz="2800" dirty="0" err="1"/>
              <a:t>Kovarianzfunktion</a:t>
            </a:r>
            <a:endParaRPr lang="en-US" sz="2800" dirty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Empirisch</a:t>
            </a:r>
            <a:r>
              <a:rPr lang="en-US" sz="2800" dirty="0"/>
              <a:t> </a:t>
            </a:r>
            <a:r>
              <a:rPr lang="en-US" sz="2800" dirty="0" err="1"/>
              <a:t>ohne</a:t>
            </a:r>
            <a:r>
              <a:rPr lang="en-US" sz="2800" dirty="0"/>
              <a:t> </a:t>
            </a:r>
            <a:r>
              <a:rPr lang="en-US" sz="2800" dirty="0" err="1"/>
              <a:t>Optimierung</a:t>
            </a:r>
            <a:endParaRPr lang="en-US" sz="2800" dirty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Bewertung</a:t>
            </a:r>
            <a:r>
              <a:rPr lang="en-US" sz="2800" dirty="0"/>
              <a:t> der </a:t>
            </a:r>
            <a:r>
              <a:rPr lang="en-US" sz="2800" dirty="0" err="1"/>
              <a:t>Generalisierung</a:t>
            </a:r>
            <a:endParaRPr lang="en-US" sz="2800" dirty="0"/>
          </a:p>
          <a:p>
            <a:pPr lvl="1">
              <a:lnSpc>
                <a:spcPct val="150000"/>
              </a:lnSpc>
            </a:pPr>
            <a:endParaRPr lang="en-US" sz="28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B4210C2-2EF2-4DFD-ACDF-FC885600801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2884" b="49933"/>
          <a:stretch/>
        </p:blipFill>
        <p:spPr>
          <a:xfrm>
            <a:off x="6873058" y="1671533"/>
            <a:ext cx="4480741" cy="2367814"/>
          </a:xfrm>
          <a:prstGeom prst="rect">
            <a:avLst/>
          </a:prstGeom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07E89993-66B8-4D3D-997F-149581F25515}"/>
              </a:ext>
            </a:extLst>
          </p:cNvPr>
          <p:cNvSpPr/>
          <p:nvPr/>
        </p:nvSpPr>
        <p:spPr>
          <a:xfrm>
            <a:off x="8382001" y="1726922"/>
            <a:ext cx="544224" cy="272583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C499B66-E519-4472-A0B7-7C5ED934C318}"/>
              </a:ext>
            </a:extLst>
          </p:cNvPr>
          <p:cNvSpPr/>
          <p:nvPr/>
        </p:nvSpPr>
        <p:spPr>
          <a:xfrm>
            <a:off x="8305800" y="1633033"/>
            <a:ext cx="1558491" cy="786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081983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1A95F-BDBC-4981-AA42-E9A7749AF8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Erprobungsexperimente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BC934A2-91AB-4D19-A711-B7137C128EA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2884" b="49933"/>
          <a:stretch/>
        </p:blipFill>
        <p:spPr>
          <a:xfrm>
            <a:off x="6720658" y="1519133"/>
            <a:ext cx="4480741" cy="2367814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97CF5CA-F2E4-417A-A7D8-E2CD75EB2CA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4BDC07-ACC7-4672-8E2A-0F479906FF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453A17-A361-432D-B5E6-56E98A039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105</a:t>
            </a:fld>
            <a:endParaRPr 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C5C0907A-EBF3-4F51-A9FD-C61AEE508AF4}"/>
              </a:ext>
            </a:extLst>
          </p:cNvPr>
          <p:cNvSpPr/>
          <p:nvPr/>
        </p:nvSpPr>
        <p:spPr>
          <a:xfrm>
            <a:off x="8229601" y="1574522"/>
            <a:ext cx="544224" cy="272583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989E1B8-F6E1-4FE9-9B45-DDCF90BB6F3E}"/>
              </a:ext>
            </a:extLst>
          </p:cNvPr>
          <p:cNvSpPr txBox="1"/>
          <p:nvPr/>
        </p:nvSpPr>
        <p:spPr>
          <a:xfrm>
            <a:off x="838199" y="5565872"/>
            <a:ext cx="4114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SLLA – Standardized-Logarithmic-Loss-Angle</a:t>
            </a:r>
          </a:p>
          <a:p>
            <a:r>
              <a:rPr lang="en-US" sz="1400" dirty="0"/>
              <a:t>SLLR – Standardized-Logarithmic-Loss-Radius</a:t>
            </a:r>
          </a:p>
          <a:p>
            <a:r>
              <a:rPr lang="en-US" sz="1400" dirty="0"/>
              <a:t>MSLLA – Mean-Standardized-Logarithmic-Loss-Angle</a:t>
            </a:r>
          </a:p>
          <a:p>
            <a:r>
              <a:rPr lang="en-US" sz="1400" dirty="0"/>
              <a:t>MSLLR – Mean-Standardized-Logarithmic-Loss-Radius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452F94E-2FC0-4376-8C1E-4D0C37C60C3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26" t="47396" r="34540" b="46385"/>
          <a:stretch/>
        </p:blipFill>
        <p:spPr>
          <a:xfrm>
            <a:off x="914402" y="5200747"/>
            <a:ext cx="2903353" cy="36512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085BDD2-12BB-4672-8CA5-5F56AB71758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48" t="2845" r="50000" b="50136"/>
          <a:stretch/>
        </p:blipFill>
        <p:spPr>
          <a:xfrm>
            <a:off x="6816108" y="3945607"/>
            <a:ext cx="4385292" cy="233167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27CA17C-0BEF-405F-AC12-F5112F729DE4}"/>
              </a:ext>
            </a:extLst>
          </p:cNvPr>
          <p:cNvSpPr/>
          <p:nvPr/>
        </p:nvSpPr>
        <p:spPr>
          <a:xfrm>
            <a:off x="8153400" y="1480633"/>
            <a:ext cx="1558491" cy="786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0779493-DDFF-4A95-9FE7-F37CD9EEC659}"/>
              </a:ext>
            </a:extLst>
          </p:cNvPr>
          <p:cNvSpPr/>
          <p:nvPr/>
        </p:nvSpPr>
        <p:spPr>
          <a:xfrm>
            <a:off x="10058400" y="6160168"/>
            <a:ext cx="1295398" cy="1961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B7A942C-44C8-416E-993D-07C94FAEE34A}"/>
              </a:ext>
            </a:extLst>
          </p:cNvPr>
          <p:cNvSpPr/>
          <p:nvPr/>
        </p:nvSpPr>
        <p:spPr>
          <a:xfrm>
            <a:off x="8610600" y="3876164"/>
            <a:ext cx="1293796" cy="994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76CB4B6-E7F7-42DB-97F2-D09DA55DD59D}"/>
              </a:ext>
            </a:extLst>
          </p:cNvPr>
          <p:cNvSpPr txBox="1"/>
          <p:nvPr/>
        </p:nvSpPr>
        <p:spPr>
          <a:xfrm>
            <a:off x="413886" y="1838425"/>
            <a:ext cx="6154373" cy="26108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Skalierung</a:t>
            </a:r>
            <a:r>
              <a:rPr lang="en-US" sz="2800" dirty="0"/>
              <a:t> der </a:t>
            </a:r>
            <a:r>
              <a:rPr lang="en-US" sz="2800" dirty="0" err="1"/>
              <a:t>Kovarianzfunktion</a:t>
            </a:r>
            <a:endParaRPr lang="en-US" sz="2800" dirty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Empirisch</a:t>
            </a:r>
            <a:r>
              <a:rPr lang="en-US" sz="2800" dirty="0"/>
              <a:t> </a:t>
            </a:r>
            <a:r>
              <a:rPr lang="en-US" sz="2800" dirty="0" err="1"/>
              <a:t>ohne</a:t>
            </a:r>
            <a:r>
              <a:rPr lang="en-US" sz="2800" dirty="0"/>
              <a:t> </a:t>
            </a:r>
            <a:r>
              <a:rPr lang="en-US" sz="2800" dirty="0" err="1"/>
              <a:t>Optimierung</a:t>
            </a:r>
            <a:endParaRPr lang="en-US" sz="2800" dirty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Bewertung</a:t>
            </a:r>
            <a:r>
              <a:rPr lang="en-US" sz="2800" dirty="0"/>
              <a:t> der </a:t>
            </a:r>
            <a:r>
              <a:rPr lang="en-US" sz="2800" dirty="0" err="1"/>
              <a:t>Generalisierung</a:t>
            </a:r>
            <a:endParaRPr lang="en-US" sz="2800" dirty="0"/>
          </a:p>
          <a:p>
            <a:pPr lvl="1">
              <a:lnSpc>
                <a:spcPct val="150000"/>
              </a:lnSpc>
            </a:pPr>
            <a:endParaRPr lang="en-US" sz="28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D0BA60F-068B-443D-83D8-A1250BBFC7A9}"/>
              </a:ext>
            </a:extLst>
          </p:cNvPr>
          <p:cNvSpPr txBox="1"/>
          <p:nvPr/>
        </p:nvSpPr>
        <p:spPr>
          <a:xfrm>
            <a:off x="1749897" y="3904445"/>
            <a:ext cx="38930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err="1">
                <a:solidFill>
                  <a:srgbClr val="FF37D9"/>
                </a:solidFill>
              </a:rPr>
              <a:t>Ausgeschaltet</a:t>
            </a:r>
            <a:endParaRPr lang="en-US" sz="4000" b="1" dirty="0">
              <a:solidFill>
                <a:srgbClr val="FF37D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9276307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1A95F-BDBC-4981-AA42-E9A7749AF8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Erprobungsexperimente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BC934A2-91AB-4D19-A711-B7137C128EA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2884" b="49933"/>
          <a:stretch/>
        </p:blipFill>
        <p:spPr>
          <a:xfrm>
            <a:off x="6720658" y="1519133"/>
            <a:ext cx="4480741" cy="2367814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97CF5CA-F2E4-417A-A7D8-E2CD75EB2CA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4BDC07-ACC7-4672-8E2A-0F479906FF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453A17-A361-432D-B5E6-56E98A039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106</a:t>
            </a:fld>
            <a:endParaRPr 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C5C0907A-EBF3-4F51-A9FD-C61AEE508AF4}"/>
              </a:ext>
            </a:extLst>
          </p:cNvPr>
          <p:cNvSpPr/>
          <p:nvPr/>
        </p:nvSpPr>
        <p:spPr>
          <a:xfrm>
            <a:off x="8229601" y="1574522"/>
            <a:ext cx="544224" cy="272583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989E1B8-F6E1-4FE9-9B45-DDCF90BB6F3E}"/>
              </a:ext>
            </a:extLst>
          </p:cNvPr>
          <p:cNvSpPr txBox="1"/>
          <p:nvPr/>
        </p:nvSpPr>
        <p:spPr>
          <a:xfrm>
            <a:off x="838199" y="5565872"/>
            <a:ext cx="4114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SLLA – Standardized-Logarithmic-Loss-Angle</a:t>
            </a:r>
          </a:p>
          <a:p>
            <a:r>
              <a:rPr lang="en-US" sz="1400" dirty="0"/>
              <a:t>SLLR – Standardized-Logarithmic-Loss-Radius</a:t>
            </a:r>
          </a:p>
          <a:p>
            <a:r>
              <a:rPr lang="en-US" sz="1400" dirty="0"/>
              <a:t>MSLLA – Mean-Standardized-Logarithmic-Loss-Angle</a:t>
            </a:r>
          </a:p>
          <a:p>
            <a:r>
              <a:rPr lang="en-US" sz="1400" dirty="0"/>
              <a:t>MSLLR – Mean-Standardized-Logarithmic-Loss-Radius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452F94E-2FC0-4376-8C1E-4D0C37C60C3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26" t="47396" r="34540" b="46385"/>
          <a:stretch/>
        </p:blipFill>
        <p:spPr>
          <a:xfrm>
            <a:off x="914402" y="5200747"/>
            <a:ext cx="2903353" cy="36512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085BDD2-12BB-4672-8CA5-5F56AB71758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48" t="2845" r="50000" b="50136"/>
          <a:stretch/>
        </p:blipFill>
        <p:spPr>
          <a:xfrm>
            <a:off x="6816108" y="3945607"/>
            <a:ext cx="4385292" cy="233167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27CA17C-0BEF-405F-AC12-F5112F729DE4}"/>
              </a:ext>
            </a:extLst>
          </p:cNvPr>
          <p:cNvSpPr/>
          <p:nvPr/>
        </p:nvSpPr>
        <p:spPr>
          <a:xfrm>
            <a:off x="8153400" y="1480633"/>
            <a:ext cx="1558491" cy="786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0779493-DDFF-4A95-9FE7-F37CD9EEC659}"/>
              </a:ext>
            </a:extLst>
          </p:cNvPr>
          <p:cNvSpPr/>
          <p:nvPr/>
        </p:nvSpPr>
        <p:spPr>
          <a:xfrm>
            <a:off x="10058400" y="6160168"/>
            <a:ext cx="1295398" cy="1961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B7A942C-44C8-416E-993D-07C94FAEE34A}"/>
              </a:ext>
            </a:extLst>
          </p:cNvPr>
          <p:cNvSpPr/>
          <p:nvPr/>
        </p:nvSpPr>
        <p:spPr>
          <a:xfrm>
            <a:off x="8610600" y="3876164"/>
            <a:ext cx="1293796" cy="994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76CB4B6-E7F7-42DB-97F2-D09DA55DD59D}"/>
              </a:ext>
            </a:extLst>
          </p:cNvPr>
          <p:cNvSpPr txBox="1"/>
          <p:nvPr/>
        </p:nvSpPr>
        <p:spPr>
          <a:xfrm>
            <a:off x="413886" y="1838425"/>
            <a:ext cx="6154373" cy="26108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Skalierung</a:t>
            </a:r>
            <a:r>
              <a:rPr lang="en-US" sz="2800" dirty="0"/>
              <a:t> der </a:t>
            </a:r>
            <a:r>
              <a:rPr lang="en-US" sz="2800" dirty="0" err="1"/>
              <a:t>Kovarianzfunktion</a:t>
            </a:r>
            <a:endParaRPr lang="en-US" sz="2800" dirty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Empirisch</a:t>
            </a:r>
            <a:r>
              <a:rPr lang="en-US" sz="2800" dirty="0"/>
              <a:t> </a:t>
            </a:r>
            <a:r>
              <a:rPr lang="en-US" sz="2800" dirty="0" err="1"/>
              <a:t>ohne</a:t>
            </a:r>
            <a:r>
              <a:rPr lang="en-US" sz="2800" dirty="0"/>
              <a:t> </a:t>
            </a:r>
            <a:r>
              <a:rPr lang="en-US" sz="2800" dirty="0" err="1"/>
              <a:t>Optimierung</a:t>
            </a:r>
            <a:endParaRPr lang="en-US" sz="2800" dirty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Bewertung</a:t>
            </a:r>
            <a:r>
              <a:rPr lang="en-US" sz="2800" dirty="0"/>
              <a:t> der </a:t>
            </a:r>
            <a:r>
              <a:rPr lang="en-US" sz="2800" dirty="0" err="1"/>
              <a:t>Generalisierung</a:t>
            </a:r>
            <a:endParaRPr lang="en-US" sz="2800" dirty="0"/>
          </a:p>
          <a:p>
            <a:pPr lvl="1">
              <a:lnSpc>
                <a:spcPct val="150000"/>
              </a:lnSpc>
            </a:pPr>
            <a:endParaRPr lang="en-US" sz="28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D0BA60F-068B-443D-83D8-A1250BBFC7A9}"/>
              </a:ext>
            </a:extLst>
          </p:cNvPr>
          <p:cNvSpPr txBox="1"/>
          <p:nvPr/>
        </p:nvSpPr>
        <p:spPr>
          <a:xfrm>
            <a:off x="1749897" y="3904445"/>
            <a:ext cx="38930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err="1">
                <a:solidFill>
                  <a:srgbClr val="FF37D9"/>
                </a:solidFill>
              </a:rPr>
              <a:t>Ausgeschaltet</a:t>
            </a:r>
            <a:endParaRPr lang="en-US" sz="4000" b="1" dirty="0">
              <a:solidFill>
                <a:srgbClr val="FF37D9"/>
              </a:solidFill>
            </a:endParaRP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FA51B3B8-FF89-4D31-A598-7213C9E7F04F}"/>
              </a:ext>
            </a:extLst>
          </p:cNvPr>
          <p:cNvSpPr/>
          <p:nvPr/>
        </p:nvSpPr>
        <p:spPr>
          <a:xfrm rot="5400000">
            <a:off x="7632157" y="4269022"/>
            <a:ext cx="544224" cy="272583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968F5E4E-8B11-41B8-BA8E-4F8456735804}"/>
              </a:ext>
            </a:extLst>
          </p:cNvPr>
          <p:cNvSpPr/>
          <p:nvPr/>
        </p:nvSpPr>
        <p:spPr>
          <a:xfrm rot="5400000">
            <a:off x="9989039" y="4269022"/>
            <a:ext cx="544224" cy="272583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59758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1A95F-BDBC-4981-AA42-E9A7749AF8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Erprobungsexperimente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BC934A2-91AB-4D19-A711-B7137C128EA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2884" b="49933"/>
          <a:stretch/>
        </p:blipFill>
        <p:spPr>
          <a:xfrm>
            <a:off x="6720658" y="1519133"/>
            <a:ext cx="4480741" cy="2367814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97CF5CA-F2E4-417A-A7D8-E2CD75EB2CA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4BDC07-ACC7-4672-8E2A-0F479906FF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453A17-A361-432D-B5E6-56E98A039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107</a:t>
            </a:fld>
            <a:endParaRPr 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C5C0907A-EBF3-4F51-A9FD-C61AEE508AF4}"/>
              </a:ext>
            </a:extLst>
          </p:cNvPr>
          <p:cNvSpPr/>
          <p:nvPr/>
        </p:nvSpPr>
        <p:spPr>
          <a:xfrm>
            <a:off x="8229601" y="1892155"/>
            <a:ext cx="544224" cy="272583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989E1B8-F6E1-4FE9-9B45-DDCF90BB6F3E}"/>
              </a:ext>
            </a:extLst>
          </p:cNvPr>
          <p:cNvSpPr txBox="1"/>
          <p:nvPr/>
        </p:nvSpPr>
        <p:spPr>
          <a:xfrm>
            <a:off x="838199" y="5565872"/>
            <a:ext cx="4114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SLLA – Standardized-Logarithmic-Loss-Angle</a:t>
            </a:r>
          </a:p>
          <a:p>
            <a:r>
              <a:rPr lang="en-US" sz="1400" dirty="0"/>
              <a:t>SLLR – Standardized-Logarithmic-Loss-Radius</a:t>
            </a:r>
          </a:p>
          <a:p>
            <a:r>
              <a:rPr lang="en-US" sz="1400" dirty="0"/>
              <a:t>MSLLA – Mean-Standardized-Logarithmic-Loss-Angle</a:t>
            </a:r>
          </a:p>
          <a:p>
            <a:r>
              <a:rPr lang="en-US" sz="1400" dirty="0"/>
              <a:t>MSLLR – Mean-Standardized-Logarithmic-Loss-Radius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452F94E-2FC0-4376-8C1E-4D0C37C60C3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26" t="47396" r="34540" b="46385"/>
          <a:stretch/>
        </p:blipFill>
        <p:spPr>
          <a:xfrm>
            <a:off x="914402" y="5200747"/>
            <a:ext cx="2903353" cy="36512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085BDD2-12BB-4672-8CA5-5F56AB71758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14" t="2981" r="-362" b="50000"/>
          <a:stretch/>
        </p:blipFill>
        <p:spPr>
          <a:xfrm>
            <a:off x="6816108" y="3945607"/>
            <a:ext cx="4385292" cy="233167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27CA17C-0BEF-405F-AC12-F5112F729DE4}"/>
              </a:ext>
            </a:extLst>
          </p:cNvPr>
          <p:cNvSpPr/>
          <p:nvPr/>
        </p:nvSpPr>
        <p:spPr>
          <a:xfrm>
            <a:off x="8153400" y="1480633"/>
            <a:ext cx="1558491" cy="786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0779493-DDFF-4A95-9FE7-F37CD9EEC659}"/>
              </a:ext>
            </a:extLst>
          </p:cNvPr>
          <p:cNvSpPr/>
          <p:nvPr/>
        </p:nvSpPr>
        <p:spPr>
          <a:xfrm>
            <a:off x="6785807" y="6160168"/>
            <a:ext cx="1443794" cy="1961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B7A942C-44C8-416E-993D-07C94FAEE34A}"/>
              </a:ext>
            </a:extLst>
          </p:cNvPr>
          <p:cNvSpPr/>
          <p:nvPr/>
        </p:nvSpPr>
        <p:spPr>
          <a:xfrm>
            <a:off x="8610600" y="3876164"/>
            <a:ext cx="1293796" cy="994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76CB4B6-E7F7-42DB-97F2-D09DA55DD59D}"/>
              </a:ext>
            </a:extLst>
          </p:cNvPr>
          <p:cNvSpPr txBox="1"/>
          <p:nvPr/>
        </p:nvSpPr>
        <p:spPr>
          <a:xfrm>
            <a:off x="413886" y="1838425"/>
            <a:ext cx="6154373" cy="26108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Skalierung</a:t>
            </a:r>
            <a:r>
              <a:rPr lang="en-US" sz="2800" dirty="0"/>
              <a:t> der </a:t>
            </a:r>
            <a:r>
              <a:rPr lang="en-US" sz="2800" dirty="0" err="1"/>
              <a:t>Kovarianzfunktion</a:t>
            </a:r>
            <a:endParaRPr lang="en-US" sz="2800" dirty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Empirisch</a:t>
            </a:r>
            <a:r>
              <a:rPr lang="en-US" sz="2800" dirty="0"/>
              <a:t> </a:t>
            </a:r>
            <a:r>
              <a:rPr lang="en-US" sz="2800" dirty="0" err="1"/>
              <a:t>ohne</a:t>
            </a:r>
            <a:r>
              <a:rPr lang="en-US" sz="2800" dirty="0"/>
              <a:t> </a:t>
            </a:r>
            <a:r>
              <a:rPr lang="en-US" sz="2800" dirty="0" err="1"/>
              <a:t>Optimierung</a:t>
            </a:r>
            <a:endParaRPr lang="en-US" sz="2800" dirty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Bewertung</a:t>
            </a:r>
            <a:r>
              <a:rPr lang="en-US" sz="2800" dirty="0"/>
              <a:t> der </a:t>
            </a:r>
            <a:r>
              <a:rPr lang="en-US" sz="2800" dirty="0" err="1"/>
              <a:t>Generalisierung</a:t>
            </a:r>
            <a:endParaRPr lang="en-US" sz="2800" dirty="0"/>
          </a:p>
          <a:p>
            <a:pPr lvl="1">
              <a:lnSpc>
                <a:spcPct val="150000"/>
              </a:lnSpc>
            </a:pPr>
            <a:endParaRPr lang="en-US" sz="28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D0BA60F-068B-443D-83D8-A1250BBFC7A9}"/>
              </a:ext>
            </a:extLst>
          </p:cNvPr>
          <p:cNvSpPr txBox="1"/>
          <p:nvPr/>
        </p:nvSpPr>
        <p:spPr>
          <a:xfrm>
            <a:off x="1749897" y="3904445"/>
            <a:ext cx="38930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err="1">
                <a:solidFill>
                  <a:srgbClr val="FF37D9"/>
                </a:solidFill>
              </a:rPr>
              <a:t>Verschlechtert</a:t>
            </a:r>
            <a:endParaRPr lang="en-US" sz="4000" b="1" dirty="0">
              <a:solidFill>
                <a:srgbClr val="FF37D9"/>
              </a:solidFill>
            </a:endParaRP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1275F6B0-8279-4A4D-BF06-B5F0138F1827}"/>
              </a:ext>
            </a:extLst>
          </p:cNvPr>
          <p:cNvSpPr/>
          <p:nvPr/>
        </p:nvSpPr>
        <p:spPr>
          <a:xfrm rot="16200000">
            <a:off x="7676818" y="4497849"/>
            <a:ext cx="544224" cy="272583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4B4E58A6-6A7A-4D67-9717-DD6E24FA1E95}"/>
              </a:ext>
            </a:extLst>
          </p:cNvPr>
          <p:cNvSpPr/>
          <p:nvPr/>
        </p:nvSpPr>
        <p:spPr>
          <a:xfrm rot="16200000">
            <a:off x="10033700" y="4497849"/>
            <a:ext cx="544224" cy="272583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49613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1A95F-BDBC-4981-AA42-E9A7749AF8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Erprobungsexperimente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BC934A2-91AB-4D19-A711-B7137C128EA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2884" b="49933"/>
          <a:stretch/>
        </p:blipFill>
        <p:spPr>
          <a:xfrm>
            <a:off x="6720658" y="1519133"/>
            <a:ext cx="4480741" cy="2367814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97CF5CA-F2E4-417A-A7D8-E2CD75EB2CA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4BDC07-ACC7-4672-8E2A-0F479906FF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453A17-A361-432D-B5E6-56E98A039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108</a:t>
            </a:fld>
            <a:endParaRPr 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C5C0907A-EBF3-4F51-A9FD-C61AEE508AF4}"/>
              </a:ext>
            </a:extLst>
          </p:cNvPr>
          <p:cNvSpPr/>
          <p:nvPr/>
        </p:nvSpPr>
        <p:spPr>
          <a:xfrm>
            <a:off x="8229601" y="1738149"/>
            <a:ext cx="544224" cy="272583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989E1B8-F6E1-4FE9-9B45-DDCF90BB6F3E}"/>
              </a:ext>
            </a:extLst>
          </p:cNvPr>
          <p:cNvSpPr txBox="1"/>
          <p:nvPr/>
        </p:nvSpPr>
        <p:spPr>
          <a:xfrm>
            <a:off x="838199" y="5565872"/>
            <a:ext cx="4114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SLLA – Standardized-Logarithmic-Loss-Angle</a:t>
            </a:r>
          </a:p>
          <a:p>
            <a:r>
              <a:rPr lang="en-US" sz="1400" dirty="0"/>
              <a:t>SLLR – Standardized-Logarithmic-Loss-Radius</a:t>
            </a:r>
          </a:p>
          <a:p>
            <a:r>
              <a:rPr lang="en-US" sz="1400" dirty="0"/>
              <a:t>MSLLA – Mean-Standardized-Logarithmic-Loss-Angle</a:t>
            </a:r>
          </a:p>
          <a:p>
            <a:r>
              <a:rPr lang="en-US" sz="1400" dirty="0"/>
              <a:t>MSLLR – Mean-Standardized-Logarithmic-Loss-Radius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452F94E-2FC0-4376-8C1E-4D0C37C60C3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26" t="47396" r="34540" b="46385"/>
          <a:stretch/>
        </p:blipFill>
        <p:spPr>
          <a:xfrm>
            <a:off x="914402" y="5200747"/>
            <a:ext cx="2903353" cy="36512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085BDD2-12BB-4672-8CA5-5F56AB71758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48" t="53365" r="50000" b="-384"/>
          <a:stretch/>
        </p:blipFill>
        <p:spPr>
          <a:xfrm>
            <a:off x="6816108" y="3945607"/>
            <a:ext cx="4385292" cy="233167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27CA17C-0BEF-405F-AC12-F5112F729DE4}"/>
              </a:ext>
            </a:extLst>
          </p:cNvPr>
          <p:cNvSpPr/>
          <p:nvPr/>
        </p:nvSpPr>
        <p:spPr>
          <a:xfrm>
            <a:off x="8153400" y="1480633"/>
            <a:ext cx="1558491" cy="786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0779493-DDFF-4A95-9FE7-F37CD9EEC659}"/>
              </a:ext>
            </a:extLst>
          </p:cNvPr>
          <p:cNvSpPr/>
          <p:nvPr/>
        </p:nvSpPr>
        <p:spPr>
          <a:xfrm>
            <a:off x="6785807" y="6160168"/>
            <a:ext cx="1443794" cy="1961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B7A942C-44C8-416E-993D-07C94FAEE34A}"/>
              </a:ext>
            </a:extLst>
          </p:cNvPr>
          <p:cNvSpPr/>
          <p:nvPr/>
        </p:nvSpPr>
        <p:spPr>
          <a:xfrm>
            <a:off x="8610600" y="3876164"/>
            <a:ext cx="1293796" cy="994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76CB4B6-E7F7-42DB-97F2-D09DA55DD59D}"/>
              </a:ext>
            </a:extLst>
          </p:cNvPr>
          <p:cNvSpPr txBox="1"/>
          <p:nvPr/>
        </p:nvSpPr>
        <p:spPr>
          <a:xfrm>
            <a:off x="413886" y="1838425"/>
            <a:ext cx="6154373" cy="26108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Skalierung</a:t>
            </a:r>
            <a:r>
              <a:rPr lang="en-US" sz="2800" dirty="0"/>
              <a:t> der </a:t>
            </a:r>
            <a:r>
              <a:rPr lang="en-US" sz="2800" dirty="0" err="1"/>
              <a:t>Kovarianzfunktion</a:t>
            </a:r>
            <a:endParaRPr lang="en-US" sz="2800" dirty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Empirisch</a:t>
            </a:r>
            <a:r>
              <a:rPr lang="en-US" sz="2800" dirty="0"/>
              <a:t> </a:t>
            </a:r>
            <a:r>
              <a:rPr lang="en-US" sz="2800" dirty="0" err="1"/>
              <a:t>ohne</a:t>
            </a:r>
            <a:r>
              <a:rPr lang="en-US" sz="2800" dirty="0"/>
              <a:t> </a:t>
            </a:r>
            <a:r>
              <a:rPr lang="en-US" sz="2800" dirty="0" err="1"/>
              <a:t>Optimierung</a:t>
            </a:r>
            <a:endParaRPr lang="en-US" sz="2800" dirty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Bewertung</a:t>
            </a:r>
            <a:r>
              <a:rPr lang="en-US" sz="2800" dirty="0"/>
              <a:t> der </a:t>
            </a:r>
            <a:r>
              <a:rPr lang="en-US" sz="2800" dirty="0" err="1"/>
              <a:t>Generalisierung</a:t>
            </a:r>
            <a:endParaRPr lang="en-US" sz="2800" dirty="0"/>
          </a:p>
          <a:p>
            <a:pPr lvl="1">
              <a:lnSpc>
                <a:spcPct val="150000"/>
              </a:lnSpc>
            </a:pPr>
            <a:endParaRPr lang="en-US" sz="28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D0BA60F-068B-443D-83D8-A1250BBFC7A9}"/>
              </a:ext>
            </a:extLst>
          </p:cNvPr>
          <p:cNvSpPr txBox="1"/>
          <p:nvPr/>
        </p:nvSpPr>
        <p:spPr>
          <a:xfrm>
            <a:off x="1749897" y="3904445"/>
            <a:ext cx="38930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err="1">
                <a:solidFill>
                  <a:srgbClr val="FF37D9"/>
                </a:solidFill>
              </a:rPr>
              <a:t>Verbessert</a:t>
            </a:r>
            <a:endParaRPr lang="en-US" sz="4000" b="1" dirty="0">
              <a:solidFill>
                <a:srgbClr val="FF37D9"/>
              </a:solidFill>
            </a:endParaRP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1275F6B0-8279-4A4D-BF06-B5F0138F1827}"/>
              </a:ext>
            </a:extLst>
          </p:cNvPr>
          <p:cNvSpPr/>
          <p:nvPr/>
        </p:nvSpPr>
        <p:spPr>
          <a:xfrm rot="5400000">
            <a:off x="7744996" y="5084414"/>
            <a:ext cx="544224" cy="272583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4B4E58A6-6A7A-4D67-9717-DD6E24FA1E95}"/>
              </a:ext>
            </a:extLst>
          </p:cNvPr>
          <p:cNvSpPr/>
          <p:nvPr/>
        </p:nvSpPr>
        <p:spPr>
          <a:xfrm rot="5400000">
            <a:off x="10101878" y="5084414"/>
            <a:ext cx="544224" cy="272583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35068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1A95F-BDBC-4981-AA42-E9A7749AF8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Erprobungsexperimente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BC934A2-91AB-4D19-A711-B7137C128EA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2884" b="49933"/>
          <a:stretch/>
        </p:blipFill>
        <p:spPr>
          <a:xfrm>
            <a:off x="6720658" y="1519133"/>
            <a:ext cx="4480741" cy="2367814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97CF5CA-F2E4-417A-A7D8-E2CD75EB2CA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4BDC07-ACC7-4672-8E2A-0F479906FF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453A17-A361-432D-B5E6-56E98A039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109</a:t>
            </a:fld>
            <a:endParaRPr 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C5C0907A-EBF3-4F51-A9FD-C61AEE508AF4}"/>
              </a:ext>
            </a:extLst>
          </p:cNvPr>
          <p:cNvSpPr/>
          <p:nvPr/>
        </p:nvSpPr>
        <p:spPr>
          <a:xfrm>
            <a:off x="8229601" y="1738149"/>
            <a:ext cx="544224" cy="272583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989E1B8-F6E1-4FE9-9B45-DDCF90BB6F3E}"/>
              </a:ext>
            </a:extLst>
          </p:cNvPr>
          <p:cNvSpPr txBox="1"/>
          <p:nvPr/>
        </p:nvSpPr>
        <p:spPr>
          <a:xfrm>
            <a:off x="838199" y="5565872"/>
            <a:ext cx="4114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SLLA – Standardized-Logarithmic-Loss-Angle</a:t>
            </a:r>
          </a:p>
          <a:p>
            <a:r>
              <a:rPr lang="en-US" sz="1400" dirty="0"/>
              <a:t>SLLR – Standardized-Logarithmic-Loss-Radius</a:t>
            </a:r>
          </a:p>
          <a:p>
            <a:r>
              <a:rPr lang="en-US" sz="1400" dirty="0"/>
              <a:t>MSLLA – Mean-Standardized-Logarithmic-Loss-Angle</a:t>
            </a:r>
          </a:p>
          <a:p>
            <a:r>
              <a:rPr lang="en-US" sz="1400" dirty="0"/>
              <a:t>MSLLR – Mean-Standardized-Logarithmic-Loss-Radius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452F94E-2FC0-4376-8C1E-4D0C37C60C3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26" t="47396" r="34540" b="46385"/>
          <a:stretch/>
        </p:blipFill>
        <p:spPr>
          <a:xfrm>
            <a:off x="914402" y="5200747"/>
            <a:ext cx="2903353" cy="36512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085BDD2-12BB-4672-8CA5-5F56AB71758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48" t="53365" r="50000" b="-384"/>
          <a:stretch/>
        </p:blipFill>
        <p:spPr>
          <a:xfrm>
            <a:off x="6816108" y="3945607"/>
            <a:ext cx="4385292" cy="233167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27CA17C-0BEF-405F-AC12-F5112F729DE4}"/>
              </a:ext>
            </a:extLst>
          </p:cNvPr>
          <p:cNvSpPr/>
          <p:nvPr/>
        </p:nvSpPr>
        <p:spPr>
          <a:xfrm>
            <a:off x="8153400" y="1480633"/>
            <a:ext cx="1558491" cy="786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0779493-DDFF-4A95-9FE7-F37CD9EEC659}"/>
              </a:ext>
            </a:extLst>
          </p:cNvPr>
          <p:cNvSpPr/>
          <p:nvPr/>
        </p:nvSpPr>
        <p:spPr>
          <a:xfrm>
            <a:off x="6785807" y="6160168"/>
            <a:ext cx="1443794" cy="1961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B7A942C-44C8-416E-993D-07C94FAEE34A}"/>
              </a:ext>
            </a:extLst>
          </p:cNvPr>
          <p:cNvSpPr/>
          <p:nvPr/>
        </p:nvSpPr>
        <p:spPr>
          <a:xfrm>
            <a:off x="8610600" y="3876164"/>
            <a:ext cx="1293796" cy="994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76CB4B6-E7F7-42DB-97F2-D09DA55DD59D}"/>
              </a:ext>
            </a:extLst>
          </p:cNvPr>
          <p:cNvSpPr txBox="1"/>
          <p:nvPr/>
        </p:nvSpPr>
        <p:spPr>
          <a:xfrm>
            <a:off x="413886" y="1838425"/>
            <a:ext cx="6154373" cy="26108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Skalierung</a:t>
            </a:r>
            <a:r>
              <a:rPr lang="en-US" sz="2800" dirty="0"/>
              <a:t> der </a:t>
            </a:r>
            <a:r>
              <a:rPr lang="en-US" sz="2800" dirty="0" err="1"/>
              <a:t>Kovarianzfunktion</a:t>
            </a:r>
            <a:endParaRPr lang="en-US" sz="2800" dirty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Empirisch</a:t>
            </a:r>
            <a:r>
              <a:rPr lang="en-US" sz="2800" dirty="0"/>
              <a:t> </a:t>
            </a:r>
            <a:r>
              <a:rPr lang="en-US" sz="2800" dirty="0" err="1"/>
              <a:t>ohne</a:t>
            </a:r>
            <a:r>
              <a:rPr lang="en-US" sz="2800" dirty="0"/>
              <a:t> </a:t>
            </a:r>
            <a:r>
              <a:rPr lang="en-US" sz="2800" dirty="0" err="1"/>
              <a:t>Optimierung</a:t>
            </a:r>
            <a:endParaRPr lang="en-US" sz="2800" dirty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Bewertung</a:t>
            </a:r>
            <a:r>
              <a:rPr lang="en-US" sz="2800" dirty="0"/>
              <a:t> der </a:t>
            </a:r>
            <a:r>
              <a:rPr lang="en-US" sz="2800" dirty="0" err="1"/>
              <a:t>Generalisierung</a:t>
            </a:r>
            <a:endParaRPr lang="en-US" sz="2800" dirty="0"/>
          </a:p>
          <a:p>
            <a:pPr lvl="1">
              <a:lnSpc>
                <a:spcPct val="150000"/>
              </a:lnSpc>
            </a:pPr>
            <a:endParaRPr lang="en-US" sz="28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D0BA60F-068B-443D-83D8-A1250BBFC7A9}"/>
              </a:ext>
            </a:extLst>
          </p:cNvPr>
          <p:cNvSpPr txBox="1"/>
          <p:nvPr/>
        </p:nvSpPr>
        <p:spPr>
          <a:xfrm>
            <a:off x="1749897" y="3904445"/>
            <a:ext cx="38930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err="1">
                <a:solidFill>
                  <a:srgbClr val="FF37D9"/>
                </a:solidFill>
              </a:rPr>
              <a:t>Verbessert</a:t>
            </a:r>
            <a:endParaRPr lang="en-US" sz="4000" b="1" dirty="0">
              <a:solidFill>
                <a:srgbClr val="FF37D9"/>
              </a:solidFill>
            </a:endParaRP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1275F6B0-8279-4A4D-BF06-B5F0138F1827}"/>
              </a:ext>
            </a:extLst>
          </p:cNvPr>
          <p:cNvSpPr/>
          <p:nvPr/>
        </p:nvSpPr>
        <p:spPr>
          <a:xfrm rot="5400000">
            <a:off x="7744996" y="5084414"/>
            <a:ext cx="544224" cy="272583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4B4E58A6-6A7A-4D67-9717-DD6E24FA1E95}"/>
              </a:ext>
            </a:extLst>
          </p:cNvPr>
          <p:cNvSpPr/>
          <p:nvPr/>
        </p:nvSpPr>
        <p:spPr>
          <a:xfrm rot="5400000">
            <a:off x="10101878" y="5084414"/>
            <a:ext cx="544224" cy="272583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D4C7DE6-8B75-48F8-86A3-89992E4F50AA}"/>
              </a:ext>
            </a:extLst>
          </p:cNvPr>
          <p:cNvSpPr/>
          <p:nvPr/>
        </p:nvSpPr>
        <p:spPr>
          <a:xfrm>
            <a:off x="7297711" y="4083129"/>
            <a:ext cx="1687782" cy="865464"/>
          </a:xfrm>
          <a:prstGeom prst="rect">
            <a:avLst/>
          </a:prstGeom>
          <a:noFill/>
          <a:ln w="38100"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6EF7CDE-BFF2-4F5A-B74A-F5428D2A03BA}"/>
              </a:ext>
            </a:extLst>
          </p:cNvPr>
          <p:cNvSpPr txBox="1"/>
          <p:nvPr/>
        </p:nvSpPr>
        <p:spPr>
          <a:xfrm>
            <a:off x="6238873" y="4132212"/>
            <a:ext cx="38083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err="1">
                <a:solidFill>
                  <a:srgbClr val="FF37D9"/>
                </a:solidFill>
              </a:rPr>
              <a:t>Obacht</a:t>
            </a:r>
            <a:endParaRPr lang="en-US" sz="4000" b="1" dirty="0">
              <a:solidFill>
                <a:srgbClr val="FF37D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45543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92A333-6529-44BD-BD6E-EED3F381F6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Applikation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4E412832-5A4B-45D6-9B17-C0EBB0B125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39962"/>
          <a:stretch/>
        </p:blipFill>
        <p:spPr>
          <a:xfrm>
            <a:off x="838200" y="1981054"/>
            <a:ext cx="6313371" cy="420623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BFBCF3B-20C5-49AA-82C9-33EEED5292D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7557CD-7FAF-4B7E-8540-7E246503F7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F2DD21-B7D6-4A0A-A630-2483994D5E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11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66FB23-6551-467A-BE74-FB3495232E82}"/>
              </a:ext>
            </a:extLst>
          </p:cNvPr>
          <p:cNvSpPr txBox="1"/>
          <p:nvPr/>
        </p:nvSpPr>
        <p:spPr>
          <a:xfrm>
            <a:off x="7359314" y="1981054"/>
            <a:ext cx="3994484" cy="671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TMR-Sensor</a:t>
            </a:r>
          </a:p>
        </p:txBody>
      </p:sp>
    </p:spTree>
    <p:extLst>
      <p:ext uri="{BB962C8B-B14F-4D97-AF65-F5344CB8AC3E}">
        <p14:creationId xmlns:p14="http://schemas.microsoft.com/office/powerpoint/2010/main" val="1175022343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1A95F-BDBC-4981-AA42-E9A7749AF8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Erprobungsexperimente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BC934A2-91AB-4D19-A711-B7137C128EA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2884" b="49933"/>
          <a:stretch/>
        </p:blipFill>
        <p:spPr>
          <a:xfrm>
            <a:off x="6720658" y="1519133"/>
            <a:ext cx="4480741" cy="2367814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97CF5CA-F2E4-417A-A7D8-E2CD75EB2CA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4BDC07-ACC7-4672-8E2A-0F479906FF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453A17-A361-432D-B5E6-56E98A039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110</a:t>
            </a:fld>
            <a:endParaRPr 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C5C0907A-EBF3-4F51-A9FD-C61AEE508AF4}"/>
              </a:ext>
            </a:extLst>
          </p:cNvPr>
          <p:cNvSpPr/>
          <p:nvPr/>
        </p:nvSpPr>
        <p:spPr>
          <a:xfrm>
            <a:off x="8229601" y="2036532"/>
            <a:ext cx="544224" cy="272583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989E1B8-F6E1-4FE9-9B45-DDCF90BB6F3E}"/>
              </a:ext>
            </a:extLst>
          </p:cNvPr>
          <p:cNvSpPr txBox="1"/>
          <p:nvPr/>
        </p:nvSpPr>
        <p:spPr>
          <a:xfrm>
            <a:off x="838199" y="5565872"/>
            <a:ext cx="4114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SLLA – Standardized-Logarithmic-Loss-Angle</a:t>
            </a:r>
          </a:p>
          <a:p>
            <a:r>
              <a:rPr lang="en-US" sz="1400" dirty="0"/>
              <a:t>SLLR – Standardized-Logarithmic-Loss-Radius</a:t>
            </a:r>
          </a:p>
          <a:p>
            <a:r>
              <a:rPr lang="en-US" sz="1400" dirty="0"/>
              <a:t>MSLLA – Mean-Standardized-Logarithmic-Loss-Angle</a:t>
            </a:r>
          </a:p>
          <a:p>
            <a:r>
              <a:rPr lang="en-US" sz="1400" dirty="0"/>
              <a:t>MSLLR – Mean-Standardized-Logarithmic-Loss-Radius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452F94E-2FC0-4376-8C1E-4D0C37C60C3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26" t="47396" r="34540" b="46385"/>
          <a:stretch/>
        </p:blipFill>
        <p:spPr>
          <a:xfrm>
            <a:off x="914402" y="5200747"/>
            <a:ext cx="2903353" cy="36512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085BDD2-12BB-4672-8CA5-5F56AB71758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493" t="53508" r="-341" b="-527"/>
          <a:stretch/>
        </p:blipFill>
        <p:spPr>
          <a:xfrm>
            <a:off x="6816108" y="3945607"/>
            <a:ext cx="4385292" cy="233167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27CA17C-0BEF-405F-AC12-F5112F729DE4}"/>
              </a:ext>
            </a:extLst>
          </p:cNvPr>
          <p:cNvSpPr/>
          <p:nvPr/>
        </p:nvSpPr>
        <p:spPr>
          <a:xfrm>
            <a:off x="8153400" y="1480633"/>
            <a:ext cx="1558491" cy="786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0779493-DDFF-4A95-9FE7-F37CD9EEC659}"/>
              </a:ext>
            </a:extLst>
          </p:cNvPr>
          <p:cNvSpPr/>
          <p:nvPr/>
        </p:nvSpPr>
        <p:spPr>
          <a:xfrm>
            <a:off x="6785807" y="6160168"/>
            <a:ext cx="1443794" cy="1961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B7A942C-44C8-416E-993D-07C94FAEE34A}"/>
              </a:ext>
            </a:extLst>
          </p:cNvPr>
          <p:cNvSpPr/>
          <p:nvPr/>
        </p:nvSpPr>
        <p:spPr>
          <a:xfrm>
            <a:off x="8610600" y="3876164"/>
            <a:ext cx="1293796" cy="994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76CB4B6-E7F7-42DB-97F2-D09DA55DD59D}"/>
              </a:ext>
            </a:extLst>
          </p:cNvPr>
          <p:cNvSpPr txBox="1"/>
          <p:nvPr/>
        </p:nvSpPr>
        <p:spPr>
          <a:xfrm>
            <a:off x="413886" y="1838425"/>
            <a:ext cx="6154373" cy="26108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Skalierung</a:t>
            </a:r>
            <a:r>
              <a:rPr lang="en-US" sz="2800" dirty="0"/>
              <a:t> der </a:t>
            </a:r>
            <a:r>
              <a:rPr lang="en-US" sz="2800" dirty="0" err="1"/>
              <a:t>Kovarianzfunktion</a:t>
            </a:r>
            <a:endParaRPr lang="en-US" sz="2800" dirty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Empirisch</a:t>
            </a:r>
            <a:r>
              <a:rPr lang="en-US" sz="2800" dirty="0"/>
              <a:t> </a:t>
            </a:r>
            <a:r>
              <a:rPr lang="en-US" sz="2800" dirty="0" err="1"/>
              <a:t>ohne</a:t>
            </a:r>
            <a:r>
              <a:rPr lang="en-US" sz="2800" dirty="0"/>
              <a:t> </a:t>
            </a:r>
            <a:r>
              <a:rPr lang="en-US" sz="2800" dirty="0" err="1"/>
              <a:t>Optimierung</a:t>
            </a:r>
            <a:endParaRPr lang="en-US" sz="2800" dirty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Bewertung</a:t>
            </a:r>
            <a:r>
              <a:rPr lang="en-US" sz="2800" dirty="0"/>
              <a:t> der </a:t>
            </a:r>
            <a:r>
              <a:rPr lang="en-US" sz="2800" dirty="0" err="1"/>
              <a:t>Generalisierung</a:t>
            </a:r>
            <a:endParaRPr lang="en-US" sz="2800" dirty="0"/>
          </a:p>
          <a:p>
            <a:pPr lvl="1">
              <a:lnSpc>
                <a:spcPct val="150000"/>
              </a:lnSpc>
            </a:pPr>
            <a:endParaRPr lang="en-US" sz="28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D0BA60F-068B-443D-83D8-A1250BBFC7A9}"/>
              </a:ext>
            </a:extLst>
          </p:cNvPr>
          <p:cNvSpPr txBox="1"/>
          <p:nvPr/>
        </p:nvSpPr>
        <p:spPr>
          <a:xfrm>
            <a:off x="1749897" y="3904445"/>
            <a:ext cx="38930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err="1">
                <a:solidFill>
                  <a:srgbClr val="FF37D9"/>
                </a:solidFill>
              </a:rPr>
              <a:t>Optimierbar</a:t>
            </a:r>
            <a:endParaRPr lang="en-US" sz="4000" b="1" dirty="0">
              <a:solidFill>
                <a:srgbClr val="FF37D9"/>
              </a:solidFill>
            </a:endParaRP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1275F6B0-8279-4A4D-BF06-B5F0138F1827}"/>
              </a:ext>
            </a:extLst>
          </p:cNvPr>
          <p:cNvSpPr/>
          <p:nvPr/>
        </p:nvSpPr>
        <p:spPr>
          <a:xfrm rot="5400000">
            <a:off x="7744996" y="5411672"/>
            <a:ext cx="544224" cy="272583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4B4E58A6-6A7A-4D67-9717-DD6E24FA1E95}"/>
              </a:ext>
            </a:extLst>
          </p:cNvPr>
          <p:cNvSpPr/>
          <p:nvPr/>
        </p:nvSpPr>
        <p:spPr>
          <a:xfrm rot="5400000">
            <a:off x="10101878" y="5469425"/>
            <a:ext cx="544224" cy="272583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306849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1A95F-BDBC-4981-AA42-E9A7749AF8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Erprobungsexperimente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BC934A2-91AB-4D19-A711-B7137C128EA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2884" b="49933"/>
          <a:stretch/>
        </p:blipFill>
        <p:spPr>
          <a:xfrm>
            <a:off x="6720658" y="1519133"/>
            <a:ext cx="4480741" cy="2367814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97CF5CA-F2E4-417A-A7D8-E2CD75EB2CA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4BDC07-ACC7-4672-8E2A-0F479906FF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453A17-A361-432D-B5E6-56E98A039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111</a:t>
            </a:fld>
            <a:endParaRPr 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C5C0907A-EBF3-4F51-A9FD-C61AEE508AF4}"/>
              </a:ext>
            </a:extLst>
          </p:cNvPr>
          <p:cNvSpPr/>
          <p:nvPr/>
        </p:nvSpPr>
        <p:spPr>
          <a:xfrm>
            <a:off x="8229601" y="2036532"/>
            <a:ext cx="544224" cy="272583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989E1B8-F6E1-4FE9-9B45-DDCF90BB6F3E}"/>
              </a:ext>
            </a:extLst>
          </p:cNvPr>
          <p:cNvSpPr txBox="1"/>
          <p:nvPr/>
        </p:nvSpPr>
        <p:spPr>
          <a:xfrm>
            <a:off x="838199" y="5565872"/>
            <a:ext cx="4114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SLLA – Standardized-Logarithmic-Loss-Angle</a:t>
            </a:r>
          </a:p>
          <a:p>
            <a:r>
              <a:rPr lang="en-US" sz="1400" dirty="0"/>
              <a:t>SLLR – Standardized-Logarithmic-Loss-Radius</a:t>
            </a:r>
          </a:p>
          <a:p>
            <a:r>
              <a:rPr lang="en-US" sz="1400" dirty="0"/>
              <a:t>MSLLA – Mean-Standardized-Logarithmic-Loss-Angle</a:t>
            </a:r>
          </a:p>
          <a:p>
            <a:r>
              <a:rPr lang="en-US" sz="1400" dirty="0"/>
              <a:t>MSLLR – Mean-Standardized-Logarithmic-Loss-Radius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452F94E-2FC0-4376-8C1E-4D0C37C60C3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26" t="47396" r="34540" b="46385"/>
          <a:stretch/>
        </p:blipFill>
        <p:spPr>
          <a:xfrm>
            <a:off x="914402" y="5200747"/>
            <a:ext cx="2903353" cy="36512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085BDD2-12BB-4672-8CA5-5F56AB71758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493" t="53508" r="-341" b="-527"/>
          <a:stretch/>
        </p:blipFill>
        <p:spPr>
          <a:xfrm>
            <a:off x="6816108" y="3945607"/>
            <a:ext cx="4385292" cy="233167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27CA17C-0BEF-405F-AC12-F5112F729DE4}"/>
              </a:ext>
            </a:extLst>
          </p:cNvPr>
          <p:cNvSpPr/>
          <p:nvPr/>
        </p:nvSpPr>
        <p:spPr>
          <a:xfrm>
            <a:off x="8153400" y="1480633"/>
            <a:ext cx="1558491" cy="786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0779493-DDFF-4A95-9FE7-F37CD9EEC659}"/>
              </a:ext>
            </a:extLst>
          </p:cNvPr>
          <p:cNvSpPr/>
          <p:nvPr/>
        </p:nvSpPr>
        <p:spPr>
          <a:xfrm>
            <a:off x="6785807" y="6160168"/>
            <a:ext cx="1443794" cy="1961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B7A942C-44C8-416E-993D-07C94FAEE34A}"/>
              </a:ext>
            </a:extLst>
          </p:cNvPr>
          <p:cNvSpPr/>
          <p:nvPr/>
        </p:nvSpPr>
        <p:spPr>
          <a:xfrm>
            <a:off x="8610600" y="3876164"/>
            <a:ext cx="1293796" cy="994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76CB4B6-E7F7-42DB-97F2-D09DA55DD59D}"/>
              </a:ext>
            </a:extLst>
          </p:cNvPr>
          <p:cNvSpPr txBox="1"/>
          <p:nvPr/>
        </p:nvSpPr>
        <p:spPr>
          <a:xfrm>
            <a:off x="413886" y="1838425"/>
            <a:ext cx="6154373" cy="26108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Skalierung</a:t>
            </a:r>
            <a:r>
              <a:rPr lang="en-US" sz="2800" dirty="0"/>
              <a:t> der </a:t>
            </a:r>
            <a:r>
              <a:rPr lang="en-US" sz="2800" dirty="0" err="1"/>
              <a:t>Kovarianzfunktion</a:t>
            </a:r>
            <a:endParaRPr lang="en-US" sz="2800" dirty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Empirisch</a:t>
            </a:r>
            <a:r>
              <a:rPr lang="en-US" sz="2800" dirty="0"/>
              <a:t> </a:t>
            </a:r>
            <a:r>
              <a:rPr lang="en-US" sz="2800" dirty="0" err="1"/>
              <a:t>ohne</a:t>
            </a:r>
            <a:r>
              <a:rPr lang="en-US" sz="2800" dirty="0"/>
              <a:t> </a:t>
            </a:r>
            <a:r>
              <a:rPr lang="en-US" sz="2800" dirty="0" err="1"/>
              <a:t>Optimierung</a:t>
            </a:r>
            <a:endParaRPr lang="en-US" sz="2800" dirty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Bewertung</a:t>
            </a:r>
            <a:r>
              <a:rPr lang="en-US" sz="2800" dirty="0"/>
              <a:t> der </a:t>
            </a:r>
            <a:r>
              <a:rPr lang="en-US" sz="2800" dirty="0" err="1"/>
              <a:t>Generalisierung</a:t>
            </a:r>
            <a:endParaRPr lang="en-US" sz="2800" dirty="0"/>
          </a:p>
          <a:p>
            <a:pPr lvl="1">
              <a:lnSpc>
                <a:spcPct val="150000"/>
              </a:lnSpc>
            </a:pPr>
            <a:endParaRPr lang="en-US" sz="28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D0BA60F-068B-443D-83D8-A1250BBFC7A9}"/>
              </a:ext>
            </a:extLst>
          </p:cNvPr>
          <p:cNvSpPr txBox="1"/>
          <p:nvPr/>
        </p:nvSpPr>
        <p:spPr>
          <a:xfrm>
            <a:off x="1749897" y="3904445"/>
            <a:ext cx="38930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err="1">
                <a:solidFill>
                  <a:srgbClr val="FF37D9"/>
                </a:solidFill>
              </a:rPr>
              <a:t>Optimierbar</a:t>
            </a:r>
            <a:endParaRPr lang="en-US" sz="4000" b="1" dirty="0">
              <a:solidFill>
                <a:srgbClr val="FF37D9"/>
              </a:solidFill>
            </a:endParaRP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1275F6B0-8279-4A4D-BF06-B5F0138F1827}"/>
              </a:ext>
            </a:extLst>
          </p:cNvPr>
          <p:cNvSpPr/>
          <p:nvPr/>
        </p:nvSpPr>
        <p:spPr>
          <a:xfrm rot="5400000">
            <a:off x="7744996" y="5411672"/>
            <a:ext cx="544224" cy="272583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4B4E58A6-6A7A-4D67-9717-DD6E24FA1E95}"/>
              </a:ext>
            </a:extLst>
          </p:cNvPr>
          <p:cNvSpPr/>
          <p:nvPr/>
        </p:nvSpPr>
        <p:spPr>
          <a:xfrm rot="5400000">
            <a:off x="10101878" y="5469425"/>
            <a:ext cx="544224" cy="272583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D4C7DE6-8B75-48F8-86A3-89992E4F50AA}"/>
              </a:ext>
            </a:extLst>
          </p:cNvPr>
          <p:cNvSpPr/>
          <p:nvPr/>
        </p:nvSpPr>
        <p:spPr>
          <a:xfrm>
            <a:off x="7297710" y="4281123"/>
            <a:ext cx="3809843" cy="1024760"/>
          </a:xfrm>
          <a:prstGeom prst="rect">
            <a:avLst/>
          </a:prstGeom>
          <a:noFill/>
          <a:ln w="38100"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BB20EF3-F57B-4FAB-B603-C595D3632FE7}"/>
              </a:ext>
            </a:extLst>
          </p:cNvPr>
          <p:cNvSpPr txBox="1"/>
          <p:nvPr/>
        </p:nvSpPr>
        <p:spPr>
          <a:xfrm>
            <a:off x="7203863" y="4397919"/>
            <a:ext cx="38930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err="1">
                <a:solidFill>
                  <a:srgbClr val="FF37D9"/>
                </a:solidFill>
              </a:rPr>
              <a:t>Vermeiden</a:t>
            </a:r>
            <a:endParaRPr lang="en-US" sz="4000" b="1" dirty="0">
              <a:solidFill>
                <a:srgbClr val="FF37D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2031568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BC40017F-BBE8-4BC6-9ED7-A308F8E8F3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3263" y="2087391"/>
            <a:ext cx="7036934" cy="351985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9FC8E6C-F2A1-4347-8756-37C578B9DE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 err="1"/>
              <a:t>Erprobungsexperimente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68D169-C570-4F4C-8830-E9C15F9A7E7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0CC686-FCFB-4FC8-B0B6-7FBAD75AAD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6FFF67-255F-4AA9-94CC-D1894DB43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112</a:t>
            </a:fld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56ECE7E-7227-4620-B14B-36AB5084501A}"/>
              </a:ext>
            </a:extLst>
          </p:cNvPr>
          <p:cNvSpPr txBox="1"/>
          <p:nvPr/>
        </p:nvSpPr>
        <p:spPr>
          <a:xfrm>
            <a:off x="413886" y="1838425"/>
            <a:ext cx="4745255" cy="13181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Kompormissbildung</a:t>
            </a:r>
            <a:endParaRPr lang="en-US" sz="2800" dirty="0"/>
          </a:p>
          <a:p>
            <a:pPr lvl="1">
              <a:lnSpc>
                <a:spcPct val="150000"/>
              </a:lnSpc>
            </a:pPr>
            <a:endParaRPr lang="en-US" sz="28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0B4E990-52E5-40D0-B802-D2490E7982CB}"/>
              </a:ext>
            </a:extLst>
          </p:cNvPr>
          <p:cNvSpPr txBox="1"/>
          <p:nvPr/>
        </p:nvSpPr>
        <p:spPr>
          <a:xfrm>
            <a:off x="5053263" y="5844700"/>
            <a:ext cx="4114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MSLL – Mean-Standardized-Logarithmic-Loss</a:t>
            </a:r>
          </a:p>
        </p:txBody>
      </p:sp>
    </p:spTree>
    <p:extLst>
      <p:ext uri="{BB962C8B-B14F-4D97-AF65-F5344CB8AC3E}">
        <p14:creationId xmlns:p14="http://schemas.microsoft.com/office/powerpoint/2010/main" val="3252557387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BC40017F-BBE8-4BC6-9ED7-A308F8E8F3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3263" y="2087391"/>
            <a:ext cx="7036934" cy="351985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9FC8E6C-F2A1-4347-8756-37C578B9DE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 err="1"/>
              <a:t>Erprobungsexperimente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68D169-C570-4F4C-8830-E9C15F9A7E7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0CC686-FCFB-4FC8-B0B6-7FBAD75AAD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6FFF67-255F-4AA9-94CC-D1894DB43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113</a:t>
            </a:fld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56ECE7E-7227-4620-B14B-36AB5084501A}"/>
              </a:ext>
            </a:extLst>
          </p:cNvPr>
          <p:cNvSpPr txBox="1"/>
          <p:nvPr/>
        </p:nvSpPr>
        <p:spPr>
          <a:xfrm>
            <a:off x="413886" y="1838425"/>
            <a:ext cx="4745255" cy="1964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Kompormissbildung</a:t>
            </a:r>
            <a:endParaRPr lang="en-US" sz="2800" dirty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Optimierung</a:t>
            </a:r>
            <a:r>
              <a:rPr lang="en-US" sz="2800" dirty="0"/>
              <a:t> </a:t>
            </a:r>
            <a:r>
              <a:rPr lang="en-US" sz="2800" dirty="0" err="1"/>
              <a:t>zusschalten</a:t>
            </a:r>
            <a:endParaRPr lang="en-US" sz="2800" dirty="0"/>
          </a:p>
          <a:p>
            <a:pPr lvl="1">
              <a:lnSpc>
                <a:spcPct val="150000"/>
              </a:lnSpc>
            </a:pPr>
            <a:endParaRPr lang="en-US" sz="28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0B4E990-52E5-40D0-B802-D2490E7982CB}"/>
              </a:ext>
            </a:extLst>
          </p:cNvPr>
          <p:cNvSpPr txBox="1"/>
          <p:nvPr/>
        </p:nvSpPr>
        <p:spPr>
          <a:xfrm>
            <a:off x="5053263" y="5844700"/>
            <a:ext cx="4114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MSLL – Mean-Standardized-Logarithmic-Loss</a:t>
            </a:r>
          </a:p>
        </p:txBody>
      </p:sp>
    </p:spTree>
    <p:extLst>
      <p:ext uri="{BB962C8B-B14F-4D97-AF65-F5344CB8AC3E}">
        <p14:creationId xmlns:p14="http://schemas.microsoft.com/office/powerpoint/2010/main" val="370651983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BC40017F-BBE8-4BC6-9ED7-A308F8E8F3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3263" y="2087391"/>
            <a:ext cx="7036934" cy="351985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9FC8E6C-F2A1-4347-8756-37C578B9DE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 err="1"/>
              <a:t>Erprobungsexperimente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68D169-C570-4F4C-8830-E9C15F9A7E7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0CC686-FCFB-4FC8-B0B6-7FBAD75AAD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6FFF67-255F-4AA9-94CC-D1894DB43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114</a:t>
            </a:fld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56ECE7E-7227-4620-B14B-36AB5084501A}"/>
              </a:ext>
            </a:extLst>
          </p:cNvPr>
          <p:cNvSpPr txBox="1"/>
          <p:nvPr/>
        </p:nvSpPr>
        <p:spPr>
          <a:xfrm>
            <a:off x="413886" y="1838425"/>
            <a:ext cx="4745255" cy="26108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Kompormissbildung</a:t>
            </a:r>
            <a:endParaRPr lang="en-US" sz="2800" dirty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Optimierung</a:t>
            </a:r>
            <a:r>
              <a:rPr lang="en-US" sz="2800" dirty="0"/>
              <a:t> </a:t>
            </a:r>
            <a:r>
              <a:rPr lang="en-US" sz="2800" dirty="0" err="1"/>
              <a:t>zusschalten</a:t>
            </a:r>
            <a:endParaRPr lang="en-US" sz="2800" dirty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Ressourceneinsparung</a:t>
            </a:r>
            <a:endParaRPr lang="en-US" sz="2800" dirty="0"/>
          </a:p>
          <a:p>
            <a:pPr lvl="1">
              <a:lnSpc>
                <a:spcPct val="150000"/>
              </a:lnSpc>
            </a:pPr>
            <a:endParaRPr lang="en-US" sz="28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0B4E990-52E5-40D0-B802-D2490E7982CB}"/>
              </a:ext>
            </a:extLst>
          </p:cNvPr>
          <p:cNvSpPr txBox="1"/>
          <p:nvPr/>
        </p:nvSpPr>
        <p:spPr>
          <a:xfrm>
            <a:off x="5053263" y="5844700"/>
            <a:ext cx="4114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MSLL – Mean-Standardized-Logarithmic-Loss</a:t>
            </a:r>
          </a:p>
        </p:txBody>
      </p:sp>
    </p:spTree>
    <p:extLst>
      <p:ext uri="{BB962C8B-B14F-4D97-AF65-F5344CB8AC3E}">
        <p14:creationId xmlns:p14="http://schemas.microsoft.com/office/powerpoint/2010/main" val="110416988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BC40017F-BBE8-4BC6-9ED7-A308F8E8F3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3263" y="2087391"/>
            <a:ext cx="7036934" cy="351985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9FC8E6C-F2A1-4347-8756-37C578B9DE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 err="1"/>
              <a:t>Erprobungsexperimente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68D169-C570-4F4C-8830-E9C15F9A7E7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0CC686-FCFB-4FC8-B0B6-7FBAD75AAD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6FFF67-255F-4AA9-94CC-D1894DB43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115</a:t>
            </a:fld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56ECE7E-7227-4620-B14B-36AB5084501A}"/>
              </a:ext>
            </a:extLst>
          </p:cNvPr>
          <p:cNvSpPr txBox="1"/>
          <p:nvPr/>
        </p:nvSpPr>
        <p:spPr>
          <a:xfrm>
            <a:off x="413886" y="1838425"/>
            <a:ext cx="4745255" cy="32571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Kompormissbildung</a:t>
            </a:r>
            <a:endParaRPr lang="en-US" sz="2800" dirty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Optimierung</a:t>
            </a:r>
            <a:r>
              <a:rPr lang="en-US" sz="2800" dirty="0"/>
              <a:t> </a:t>
            </a:r>
            <a:r>
              <a:rPr lang="en-US" sz="2800" dirty="0" err="1"/>
              <a:t>zusschalten</a:t>
            </a:r>
            <a:endParaRPr lang="en-US" sz="2800" dirty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Ressourceneinsparung</a:t>
            </a:r>
            <a:endParaRPr lang="en-US" sz="2800" dirty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Aufwandabschätzung</a:t>
            </a:r>
            <a:endParaRPr lang="en-US" sz="2800" dirty="0"/>
          </a:p>
          <a:p>
            <a:pPr lvl="1">
              <a:lnSpc>
                <a:spcPct val="150000"/>
              </a:lnSpc>
            </a:pPr>
            <a:endParaRPr lang="en-US" sz="28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0B4E990-52E5-40D0-B802-D2490E7982CB}"/>
              </a:ext>
            </a:extLst>
          </p:cNvPr>
          <p:cNvSpPr txBox="1"/>
          <p:nvPr/>
        </p:nvSpPr>
        <p:spPr>
          <a:xfrm>
            <a:off x="5053263" y="5844700"/>
            <a:ext cx="4114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MSLL – Mean-Standardized-Logarithmic-Loss</a:t>
            </a:r>
          </a:p>
        </p:txBody>
      </p:sp>
    </p:spTree>
    <p:extLst>
      <p:ext uri="{BB962C8B-B14F-4D97-AF65-F5344CB8AC3E}">
        <p14:creationId xmlns:p14="http://schemas.microsoft.com/office/powerpoint/2010/main" val="1118352616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BC40017F-BBE8-4BC6-9ED7-A308F8E8F3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3263" y="2087391"/>
            <a:ext cx="7036934" cy="351985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9FC8E6C-F2A1-4347-8756-37C578B9DE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 err="1"/>
              <a:t>Erprobungsexperimente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68D169-C570-4F4C-8830-E9C15F9A7E7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0CC686-FCFB-4FC8-B0B6-7FBAD75AAD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6FFF67-255F-4AA9-94CC-D1894DB43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116</a:t>
            </a:fld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56ECE7E-7227-4620-B14B-36AB5084501A}"/>
              </a:ext>
            </a:extLst>
          </p:cNvPr>
          <p:cNvSpPr txBox="1"/>
          <p:nvPr/>
        </p:nvSpPr>
        <p:spPr>
          <a:xfrm>
            <a:off x="413886" y="1838425"/>
            <a:ext cx="4745255" cy="4549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Kompormissbildung</a:t>
            </a:r>
            <a:endParaRPr lang="en-US" sz="2800" dirty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Optimierung</a:t>
            </a:r>
            <a:r>
              <a:rPr lang="en-US" sz="2800" dirty="0"/>
              <a:t> </a:t>
            </a:r>
            <a:r>
              <a:rPr lang="en-US" sz="2800" dirty="0" err="1"/>
              <a:t>zusschalten</a:t>
            </a:r>
            <a:endParaRPr lang="en-US" sz="2800" dirty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Ressourceneinsparung</a:t>
            </a:r>
            <a:endParaRPr lang="en-US" sz="2800" dirty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Aufwandabschätzung</a:t>
            </a:r>
            <a:endParaRPr lang="en-US" sz="2800" dirty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Gleichgewicht</a:t>
            </a:r>
            <a:r>
              <a:rPr lang="en-US" sz="2800" dirty="0"/>
              <a:t> </a:t>
            </a:r>
            <a:r>
              <a:rPr lang="en-US" sz="2800" dirty="0" err="1"/>
              <a:t>zwischen</a:t>
            </a:r>
            <a:r>
              <a:rPr lang="en-US" sz="2800" dirty="0"/>
              <a:t> </a:t>
            </a:r>
            <a:r>
              <a:rPr lang="en-US" sz="2800" dirty="0" err="1"/>
              <a:t>Fehlern</a:t>
            </a:r>
            <a:r>
              <a:rPr lang="en-US" sz="2800" dirty="0"/>
              <a:t> und </a:t>
            </a:r>
            <a:r>
              <a:rPr lang="en-US" sz="2800" dirty="0" err="1"/>
              <a:t>Verlusten</a:t>
            </a:r>
            <a:endParaRPr lang="en-US" sz="2800" dirty="0"/>
          </a:p>
          <a:p>
            <a:pPr lvl="1">
              <a:lnSpc>
                <a:spcPct val="150000"/>
              </a:lnSpc>
            </a:pPr>
            <a:endParaRPr lang="en-US" sz="2800" dirty="0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9D2C2850-7F64-4260-BF0B-721193E177C3}"/>
              </a:ext>
            </a:extLst>
          </p:cNvPr>
          <p:cNvSpPr/>
          <p:nvPr/>
        </p:nvSpPr>
        <p:spPr>
          <a:xfrm rot="8554728">
            <a:off x="7900537" y="2999863"/>
            <a:ext cx="544224" cy="272583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7D3E98D1-38A0-426E-A05E-8282DABCBA75}"/>
              </a:ext>
            </a:extLst>
          </p:cNvPr>
          <p:cNvSpPr/>
          <p:nvPr/>
        </p:nvSpPr>
        <p:spPr>
          <a:xfrm rot="8554728">
            <a:off x="6538820" y="4682680"/>
            <a:ext cx="544224" cy="272583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D272ADAF-A974-4E91-9DD3-B17468734BDE}"/>
              </a:ext>
            </a:extLst>
          </p:cNvPr>
          <p:cNvSpPr/>
          <p:nvPr/>
        </p:nvSpPr>
        <p:spPr>
          <a:xfrm rot="8554728">
            <a:off x="9976934" y="4825453"/>
            <a:ext cx="544224" cy="272583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75C1603-B94C-45F9-B962-8D76AE3F440D}"/>
              </a:ext>
            </a:extLst>
          </p:cNvPr>
          <p:cNvSpPr txBox="1"/>
          <p:nvPr/>
        </p:nvSpPr>
        <p:spPr>
          <a:xfrm>
            <a:off x="5053263" y="5844700"/>
            <a:ext cx="4114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MSLL – Mean-Standardized-Logarithmic-Loss</a:t>
            </a:r>
          </a:p>
        </p:txBody>
      </p:sp>
    </p:spTree>
    <p:extLst>
      <p:ext uri="{BB962C8B-B14F-4D97-AF65-F5344CB8AC3E}">
        <p14:creationId xmlns:p14="http://schemas.microsoft.com/office/powerpoint/2010/main" val="1799243896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BC40017F-BBE8-4BC6-9ED7-A308F8E8F3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3263" y="2087391"/>
            <a:ext cx="7036934" cy="351985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9FC8E6C-F2A1-4347-8756-37C578B9DE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 err="1"/>
              <a:t>Erprobungsexperimente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68D169-C570-4F4C-8830-E9C15F9A7E7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0CC686-FCFB-4FC8-B0B6-7FBAD75AAD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6FFF67-255F-4AA9-94CC-D1894DB43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117</a:t>
            </a:fld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56ECE7E-7227-4620-B14B-36AB5084501A}"/>
              </a:ext>
            </a:extLst>
          </p:cNvPr>
          <p:cNvSpPr txBox="1"/>
          <p:nvPr/>
        </p:nvSpPr>
        <p:spPr>
          <a:xfrm>
            <a:off x="413886" y="1838425"/>
            <a:ext cx="4745255" cy="4549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Kompormissbildung</a:t>
            </a:r>
            <a:endParaRPr lang="en-US" sz="2800" dirty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Optimierung</a:t>
            </a:r>
            <a:r>
              <a:rPr lang="en-US" sz="2800" dirty="0"/>
              <a:t> </a:t>
            </a:r>
            <a:r>
              <a:rPr lang="en-US" sz="2800" dirty="0" err="1"/>
              <a:t>zusschalten</a:t>
            </a:r>
            <a:endParaRPr lang="en-US" sz="2800" dirty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Ressourceneinsparung</a:t>
            </a:r>
            <a:endParaRPr lang="en-US" sz="2800" dirty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Aufwandabschätzung</a:t>
            </a:r>
            <a:endParaRPr lang="en-US" sz="2800" dirty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Gleichgewicht</a:t>
            </a:r>
            <a:r>
              <a:rPr lang="en-US" sz="2800" dirty="0"/>
              <a:t> </a:t>
            </a:r>
            <a:r>
              <a:rPr lang="en-US" sz="2800" dirty="0" err="1"/>
              <a:t>zwischen</a:t>
            </a:r>
            <a:r>
              <a:rPr lang="en-US" sz="2800" dirty="0"/>
              <a:t> </a:t>
            </a:r>
            <a:r>
              <a:rPr lang="en-US" sz="2800" dirty="0" err="1"/>
              <a:t>Fehlern</a:t>
            </a:r>
            <a:r>
              <a:rPr lang="en-US" sz="2800" dirty="0"/>
              <a:t> und </a:t>
            </a:r>
            <a:r>
              <a:rPr lang="en-US" sz="2800" dirty="0" err="1"/>
              <a:t>Verlusten</a:t>
            </a:r>
            <a:endParaRPr lang="en-US" sz="2800" dirty="0"/>
          </a:p>
          <a:p>
            <a:pPr lvl="1">
              <a:lnSpc>
                <a:spcPct val="150000"/>
              </a:lnSpc>
            </a:pPr>
            <a:endParaRPr lang="en-US" sz="2800" dirty="0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9D2C2850-7F64-4260-BF0B-721193E177C3}"/>
              </a:ext>
            </a:extLst>
          </p:cNvPr>
          <p:cNvSpPr/>
          <p:nvPr/>
        </p:nvSpPr>
        <p:spPr>
          <a:xfrm rot="8554728">
            <a:off x="7900537" y="2999863"/>
            <a:ext cx="544224" cy="272583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7D3E98D1-38A0-426E-A05E-8282DABCBA75}"/>
              </a:ext>
            </a:extLst>
          </p:cNvPr>
          <p:cNvSpPr/>
          <p:nvPr/>
        </p:nvSpPr>
        <p:spPr>
          <a:xfrm rot="8554728">
            <a:off x="6538820" y="4682680"/>
            <a:ext cx="544224" cy="272583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D272ADAF-A974-4E91-9DD3-B17468734BDE}"/>
              </a:ext>
            </a:extLst>
          </p:cNvPr>
          <p:cNvSpPr/>
          <p:nvPr/>
        </p:nvSpPr>
        <p:spPr>
          <a:xfrm rot="8554728">
            <a:off x="9976934" y="4825453"/>
            <a:ext cx="544224" cy="272583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C2BC577-DD19-457F-B847-60ABCCE6B24B}"/>
              </a:ext>
            </a:extLst>
          </p:cNvPr>
          <p:cNvSpPr txBox="1"/>
          <p:nvPr/>
        </p:nvSpPr>
        <p:spPr>
          <a:xfrm>
            <a:off x="5053263" y="5844700"/>
            <a:ext cx="4114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MSLL – Mean-Standardized-Logarithmic-Loss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2576104-2B46-4FD8-9CC1-8A7DDC3A151E}"/>
              </a:ext>
            </a:extLst>
          </p:cNvPr>
          <p:cNvSpPr txBox="1"/>
          <p:nvPr/>
        </p:nvSpPr>
        <p:spPr>
          <a:xfrm>
            <a:off x="5760533" y="1345865"/>
            <a:ext cx="54220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rgbClr val="FF37D9"/>
                </a:solidFill>
              </a:rPr>
              <a:t>17 </a:t>
            </a:r>
            <a:r>
              <a:rPr lang="en-US" sz="4000" b="1" dirty="0" err="1">
                <a:solidFill>
                  <a:srgbClr val="FF37D9"/>
                </a:solidFill>
              </a:rPr>
              <a:t>Referenzwinkel</a:t>
            </a:r>
            <a:endParaRPr lang="en-US" sz="4000" b="1" dirty="0">
              <a:solidFill>
                <a:srgbClr val="FF37D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0853060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F71851-2886-40DA-9809-3DE782B74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58AFC4-791D-43AA-A890-72A3FD243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C463CC-3836-404E-B7BA-0383EBCBE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326DF-8761-41FF-9B63-E1FFA531C339}" type="slidenum">
              <a:rPr lang="en-US" smtClean="0"/>
              <a:t>118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0A7B1F5-4121-4DED-8FF1-04FB069F22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 err="1"/>
              <a:t>Erprobungsexperimente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0" name="Picture 19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6C7EC410-99AB-4B67-8C0E-BF86E368D63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9" t="1" r="53713" b="96670"/>
          <a:stretch/>
        </p:blipFill>
        <p:spPr>
          <a:xfrm>
            <a:off x="1183906" y="2054585"/>
            <a:ext cx="4521569" cy="352081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8CDAEB2-1E2F-4B61-B7F6-AF1F2A772409}"/>
              </a:ext>
            </a:extLst>
          </p:cNvPr>
          <p:cNvCxnSpPr/>
          <p:nvPr/>
        </p:nvCxnSpPr>
        <p:spPr>
          <a:xfrm>
            <a:off x="6096000" y="1905000"/>
            <a:ext cx="0" cy="3268462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086074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F71851-2886-40DA-9809-3DE782B74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58AFC4-791D-43AA-A890-72A3FD243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C463CC-3836-404E-B7BA-0383EBCBE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326DF-8761-41FF-9B63-E1FFA531C339}" type="slidenum">
              <a:rPr lang="en-US" smtClean="0"/>
              <a:t>119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0A7B1F5-4121-4DED-8FF1-04FB069F22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 err="1"/>
              <a:t>Erprobungsexperimente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0" name="Picture 19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6C7EC410-99AB-4B67-8C0E-BF86E368D63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9" t="1" r="53713" b="96670"/>
          <a:stretch/>
        </p:blipFill>
        <p:spPr>
          <a:xfrm>
            <a:off x="1183906" y="2054585"/>
            <a:ext cx="4521569" cy="352081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8CDAEB2-1E2F-4B61-B7F6-AF1F2A772409}"/>
              </a:ext>
            </a:extLst>
          </p:cNvPr>
          <p:cNvCxnSpPr/>
          <p:nvPr/>
        </p:nvCxnSpPr>
        <p:spPr>
          <a:xfrm>
            <a:off x="6096000" y="1905000"/>
            <a:ext cx="0" cy="3268462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FE87A479-68E9-498D-8B1B-61DD99A7653F}"/>
              </a:ext>
            </a:extLst>
          </p:cNvPr>
          <p:cNvSpPr txBox="1"/>
          <p:nvPr/>
        </p:nvSpPr>
        <p:spPr>
          <a:xfrm>
            <a:off x="6376536" y="1733650"/>
            <a:ext cx="4853435" cy="1964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Verschoben</a:t>
            </a:r>
            <a:r>
              <a:rPr lang="en-US" sz="2800" dirty="0"/>
              <a:t> in X-/ Y-</a:t>
            </a:r>
            <a:r>
              <a:rPr lang="en-US" sz="2800" dirty="0" err="1"/>
              <a:t>Richtung</a:t>
            </a:r>
            <a:endParaRPr lang="en-US" sz="2800" dirty="0"/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Abstand</a:t>
            </a:r>
            <a:r>
              <a:rPr lang="en-US" sz="2800" dirty="0"/>
              <a:t> </a:t>
            </a:r>
            <a:r>
              <a:rPr lang="en-US" sz="2800" dirty="0" err="1"/>
              <a:t>verringert</a:t>
            </a:r>
            <a:endParaRPr lang="en-US" sz="2800" dirty="0"/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Magnet </a:t>
            </a:r>
            <a:r>
              <a:rPr lang="en-US" sz="2800" dirty="0" err="1"/>
              <a:t>verkippt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6533173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92A333-6529-44BD-BD6E-EED3F381F6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Applikation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4E412832-5A4B-45D6-9B17-C0EBB0B125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39962"/>
          <a:stretch/>
        </p:blipFill>
        <p:spPr>
          <a:xfrm>
            <a:off x="838200" y="1981054"/>
            <a:ext cx="6313371" cy="420623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BFBCF3B-20C5-49AA-82C9-33EEED5292D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7557CD-7FAF-4B7E-8540-7E246503F7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F2DD21-B7D6-4A0A-A630-2483994D5E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12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66FB23-6551-467A-BE74-FB3495232E82}"/>
              </a:ext>
            </a:extLst>
          </p:cNvPr>
          <p:cNvSpPr txBox="1"/>
          <p:nvPr/>
        </p:nvSpPr>
        <p:spPr>
          <a:xfrm>
            <a:off x="7359314" y="1981054"/>
            <a:ext cx="3994484" cy="1964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TMR-Sensor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Wheatstone’sche</a:t>
            </a:r>
            <a:r>
              <a:rPr lang="en-US" sz="2800" dirty="0"/>
              <a:t> </a:t>
            </a:r>
            <a:r>
              <a:rPr lang="en-US" sz="2800" dirty="0" err="1"/>
              <a:t>Messbrücken</a:t>
            </a:r>
            <a:endParaRPr lang="en-US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746430-660F-4458-9094-A0BE1AFAAE3C}"/>
              </a:ext>
            </a:extLst>
          </p:cNvPr>
          <p:cNvSpPr txBox="1"/>
          <p:nvPr/>
        </p:nvSpPr>
        <p:spPr>
          <a:xfrm>
            <a:off x="5601903" y="6015692"/>
            <a:ext cx="13571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>
                <a:solidFill>
                  <a:srgbClr val="FF6464"/>
                </a:solidFill>
              </a:rPr>
              <a:t>Cosinus</a:t>
            </a:r>
            <a:endParaRPr lang="en-US" sz="2800" b="1" dirty="0">
              <a:solidFill>
                <a:srgbClr val="FF6464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7EE9820-3C7B-4FAC-AD3A-18C0C3D3C5D5}"/>
              </a:ext>
            </a:extLst>
          </p:cNvPr>
          <p:cNvSpPr txBox="1"/>
          <p:nvPr/>
        </p:nvSpPr>
        <p:spPr>
          <a:xfrm>
            <a:off x="3728586" y="6010212"/>
            <a:ext cx="13571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6464FF"/>
                </a:solidFill>
              </a:rPr>
              <a:t>Sinus</a:t>
            </a:r>
          </a:p>
        </p:txBody>
      </p:sp>
    </p:spTree>
    <p:extLst>
      <p:ext uri="{BB962C8B-B14F-4D97-AF65-F5344CB8AC3E}">
        <p14:creationId xmlns:p14="http://schemas.microsoft.com/office/powerpoint/2010/main" val="2747976924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F71851-2886-40DA-9809-3DE782B74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58AFC4-791D-43AA-A890-72A3FD243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C463CC-3836-404E-B7BA-0383EBCBE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326DF-8761-41FF-9B63-E1FFA531C339}" type="slidenum">
              <a:rPr lang="en-US" smtClean="0"/>
              <a:t>120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0A7B1F5-4121-4DED-8FF1-04FB069F22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 err="1"/>
              <a:t>Erprobungsexperimente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9" name="Picture 18" descr="Chart&#10;&#10;Description automatically generated">
            <a:extLst>
              <a:ext uri="{FF2B5EF4-FFF2-40B4-BE49-F238E27FC236}">
                <a16:creationId xmlns:a16="http://schemas.microsoft.com/office/drawing/2014/main" id="{A8F191A9-6710-44AD-99F7-058422E100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949" y="2464604"/>
            <a:ext cx="5162551" cy="2748194"/>
          </a:xfrm>
          <a:prstGeom prst="rect">
            <a:avLst/>
          </a:prstGeom>
        </p:spPr>
      </p:pic>
      <p:pic>
        <p:nvPicPr>
          <p:cNvPr id="20" name="Picture 19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6C7EC410-99AB-4B67-8C0E-BF86E368D63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9" t="1" r="53713" b="96670"/>
          <a:stretch/>
        </p:blipFill>
        <p:spPr>
          <a:xfrm>
            <a:off x="1183906" y="2054585"/>
            <a:ext cx="4521569" cy="352081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8CDAEB2-1E2F-4B61-B7F6-AF1F2A772409}"/>
              </a:ext>
            </a:extLst>
          </p:cNvPr>
          <p:cNvCxnSpPr/>
          <p:nvPr/>
        </p:nvCxnSpPr>
        <p:spPr>
          <a:xfrm>
            <a:off x="6096000" y="1905000"/>
            <a:ext cx="0" cy="3268462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BAEAA07-AE67-4AAA-AA15-6EE60AAF498E}"/>
              </a:ext>
            </a:extLst>
          </p:cNvPr>
          <p:cNvSpPr txBox="1"/>
          <p:nvPr/>
        </p:nvSpPr>
        <p:spPr>
          <a:xfrm>
            <a:off x="6376536" y="1733650"/>
            <a:ext cx="4853435" cy="1964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Verschoben</a:t>
            </a:r>
            <a:r>
              <a:rPr lang="en-US" sz="2800" dirty="0"/>
              <a:t> in X-/ Y-</a:t>
            </a:r>
            <a:r>
              <a:rPr lang="en-US" sz="2800" dirty="0" err="1"/>
              <a:t>Richtung</a:t>
            </a:r>
            <a:endParaRPr lang="en-US" sz="2800" dirty="0"/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Abstand</a:t>
            </a:r>
            <a:r>
              <a:rPr lang="en-US" sz="2800" dirty="0"/>
              <a:t> </a:t>
            </a:r>
            <a:r>
              <a:rPr lang="en-US" sz="2800" dirty="0" err="1"/>
              <a:t>verringert</a:t>
            </a:r>
            <a:endParaRPr lang="en-US" sz="2800" dirty="0"/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Magnet </a:t>
            </a:r>
            <a:r>
              <a:rPr lang="en-US" sz="2800" dirty="0" err="1"/>
              <a:t>verkippt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164778060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Chart&#10;&#10;Description automatically generated">
            <a:extLst>
              <a:ext uri="{FF2B5EF4-FFF2-40B4-BE49-F238E27FC236}">
                <a16:creationId xmlns:a16="http://schemas.microsoft.com/office/drawing/2014/main" id="{A8F191A9-6710-44AD-99F7-058422E100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949" y="2464604"/>
            <a:ext cx="5162551" cy="2748194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F71851-2886-40DA-9809-3DE782B74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58AFC4-791D-43AA-A890-72A3FD243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C463CC-3836-404E-B7BA-0383EBCBE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326DF-8761-41FF-9B63-E1FFA531C339}" type="slidenum">
              <a:rPr lang="en-US" smtClean="0"/>
              <a:t>121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0A7B1F5-4121-4DED-8FF1-04FB069F22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 err="1"/>
              <a:t>Erprobungsexperimente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0" name="Picture 19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6C7EC410-99AB-4B67-8C0E-BF86E368D63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9" t="1" r="53713" b="96670"/>
          <a:stretch/>
        </p:blipFill>
        <p:spPr>
          <a:xfrm>
            <a:off x="1183906" y="2054585"/>
            <a:ext cx="4521569" cy="352081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8CDAEB2-1E2F-4B61-B7F6-AF1F2A772409}"/>
              </a:ext>
            </a:extLst>
          </p:cNvPr>
          <p:cNvCxnSpPr/>
          <p:nvPr/>
        </p:nvCxnSpPr>
        <p:spPr>
          <a:xfrm>
            <a:off x="6096000" y="1905000"/>
            <a:ext cx="0" cy="3268462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BAEAA07-AE67-4AAA-AA15-6EE60AAF498E}"/>
              </a:ext>
            </a:extLst>
          </p:cNvPr>
          <p:cNvSpPr txBox="1"/>
          <p:nvPr/>
        </p:nvSpPr>
        <p:spPr>
          <a:xfrm>
            <a:off x="6376536" y="1733650"/>
            <a:ext cx="5205862" cy="26108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Verschoben</a:t>
            </a:r>
            <a:r>
              <a:rPr lang="en-US" sz="2800" dirty="0"/>
              <a:t> in X-/ Y-</a:t>
            </a:r>
            <a:r>
              <a:rPr lang="en-US" sz="2800" dirty="0" err="1"/>
              <a:t>Richtung</a:t>
            </a:r>
            <a:endParaRPr lang="en-US" sz="2800" dirty="0"/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Abstand</a:t>
            </a:r>
            <a:r>
              <a:rPr lang="en-US" sz="2800" dirty="0"/>
              <a:t> </a:t>
            </a:r>
            <a:r>
              <a:rPr lang="en-US" sz="2800" dirty="0" err="1"/>
              <a:t>verringert</a:t>
            </a:r>
            <a:endParaRPr lang="en-US" sz="2800" dirty="0"/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Magnet </a:t>
            </a:r>
            <a:r>
              <a:rPr lang="en-US" sz="2800" dirty="0" err="1"/>
              <a:t>verkippt</a:t>
            </a:r>
            <a:endParaRPr lang="en-US" sz="2800" dirty="0"/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Ausgleich</a:t>
            </a:r>
            <a:r>
              <a:rPr lang="en-US" sz="2800" dirty="0"/>
              <a:t> </a:t>
            </a:r>
            <a:r>
              <a:rPr lang="en-US" sz="2800" dirty="0" err="1"/>
              <a:t>zwischen</a:t>
            </a:r>
            <a:r>
              <a:rPr lang="en-US" sz="2800" dirty="0"/>
              <a:t> </a:t>
            </a:r>
            <a:r>
              <a:rPr lang="en-US" sz="2800" dirty="0" err="1"/>
              <a:t>Referenzen</a:t>
            </a:r>
            <a:endParaRPr lang="en-US" sz="2800" dirty="0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63075E65-D35A-4FED-8ABB-827A3B0873B3}"/>
              </a:ext>
            </a:extLst>
          </p:cNvPr>
          <p:cNvSpPr/>
          <p:nvPr/>
        </p:nvSpPr>
        <p:spPr>
          <a:xfrm rot="10800000">
            <a:off x="5705178" y="3741266"/>
            <a:ext cx="572095" cy="319499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289569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Chart&#10;&#10;Description automatically generated">
            <a:extLst>
              <a:ext uri="{FF2B5EF4-FFF2-40B4-BE49-F238E27FC236}">
                <a16:creationId xmlns:a16="http://schemas.microsoft.com/office/drawing/2014/main" id="{A8F191A9-6710-44AD-99F7-058422E100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949" y="2464604"/>
            <a:ext cx="5162551" cy="2748194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F71851-2886-40DA-9809-3DE782B74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58AFC4-791D-43AA-A890-72A3FD243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C463CC-3836-404E-B7BA-0383EBCBE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326DF-8761-41FF-9B63-E1FFA531C339}" type="slidenum">
              <a:rPr lang="en-US" smtClean="0"/>
              <a:t>122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0A7B1F5-4121-4DED-8FF1-04FB069F22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 err="1"/>
              <a:t>Erprobungsexperimente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0" name="Picture 19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6C7EC410-99AB-4B67-8C0E-BF86E368D63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9" t="1" r="53713" b="96670"/>
          <a:stretch/>
        </p:blipFill>
        <p:spPr>
          <a:xfrm>
            <a:off x="1183906" y="2054585"/>
            <a:ext cx="4521569" cy="352081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8CDAEB2-1E2F-4B61-B7F6-AF1F2A772409}"/>
              </a:ext>
            </a:extLst>
          </p:cNvPr>
          <p:cNvCxnSpPr/>
          <p:nvPr/>
        </p:nvCxnSpPr>
        <p:spPr>
          <a:xfrm>
            <a:off x="6096000" y="1905000"/>
            <a:ext cx="0" cy="3268462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BAEAA07-AE67-4AAA-AA15-6EE60AAF498E}"/>
              </a:ext>
            </a:extLst>
          </p:cNvPr>
          <p:cNvSpPr txBox="1"/>
          <p:nvPr/>
        </p:nvSpPr>
        <p:spPr>
          <a:xfrm>
            <a:off x="6376536" y="1733650"/>
            <a:ext cx="5205862" cy="32571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Verschoben</a:t>
            </a:r>
            <a:r>
              <a:rPr lang="en-US" sz="2800" dirty="0"/>
              <a:t> in X-/ Y-</a:t>
            </a:r>
            <a:r>
              <a:rPr lang="en-US" sz="2800" dirty="0" err="1"/>
              <a:t>Richtung</a:t>
            </a:r>
            <a:endParaRPr lang="en-US" sz="2800" dirty="0"/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Abstand</a:t>
            </a:r>
            <a:r>
              <a:rPr lang="en-US" sz="2800" dirty="0"/>
              <a:t> </a:t>
            </a:r>
            <a:r>
              <a:rPr lang="en-US" sz="2800" dirty="0" err="1"/>
              <a:t>verringert</a:t>
            </a:r>
            <a:endParaRPr lang="en-US" sz="2800" dirty="0"/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Magnet </a:t>
            </a:r>
            <a:r>
              <a:rPr lang="en-US" sz="2800" dirty="0" err="1"/>
              <a:t>verkippt</a:t>
            </a:r>
            <a:endParaRPr lang="en-US" sz="2800" dirty="0"/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Ausgleich</a:t>
            </a:r>
            <a:r>
              <a:rPr lang="en-US" sz="2800" dirty="0"/>
              <a:t> </a:t>
            </a:r>
            <a:r>
              <a:rPr lang="en-US" sz="2800" dirty="0" err="1"/>
              <a:t>zwischen</a:t>
            </a:r>
            <a:r>
              <a:rPr lang="en-US" sz="2800" dirty="0"/>
              <a:t> </a:t>
            </a:r>
            <a:r>
              <a:rPr lang="en-US" sz="2800" dirty="0" err="1"/>
              <a:t>Referenzen</a:t>
            </a:r>
            <a:endParaRPr lang="en-US" sz="2800" dirty="0"/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Skalierung</a:t>
            </a:r>
            <a:r>
              <a:rPr lang="en-US" sz="2800" dirty="0"/>
              <a:t> ca. 1:10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63075E65-D35A-4FED-8ABB-827A3B0873B3}"/>
              </a:ext>
            </a:extLst>
          </p:cNvPr>
          <p:cNvSpPr/>
          <p:nvPr/>
        </p:nvSpPr>
        <p:spPr>
          <a:xfrm rot="10800000">
            <a:off x="5705178" y="3741266"/>
            <a:ext cx="572095" cy="319499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22EB39C-34FA-4D59-9973-BBB34E20ADE8}"/>
              </a:ext>
            </a:extLst>
          </p:cNvPr>
          <p:cNvSpPr txBox="1"/>
          <p:nvPr/>
        </p:nvSpPr>
        <p:spPr>
          <a:xfrm>
            <a:off x="673908" y="5304785"/>
            <a:ext cx="54220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>
                <a:solidFill>
                  <a:srgbClr val="FF37D9"/>
                </a:solidFill>
              </a:rPr>
              <a:t>Gute</a:t>
            </a:r>
            <a:r>
              <a:rPr lang="en-US" sz="2800" b="1" dirty="0">
                <a:solidFill>
                  <a:srgbClr val="FF37D9"/>
                </a:solidFill>
              </a:rPr>
              <a:t> </a:t>
            </a:r>
            <a:r>
              <a:rPr lang="en-US" sz="2800" b="1" dirty="0" err="1">
                <a:solidFill>
                  <a:srgbClr val="FF37D9"/>
                </a:solidFill>
              </a:rPr>
              <a:t>Voraussetzungen</a:t>
            </a:r>
            <a:endParaRPr lang="en-US" sz="2800" b="1" dirty="0">
              <a:solidFill>
                <a:srgbClr val="FF37D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6354376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F71851-2886-40DA-9809-3DE782B74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58AFC4-791D-43AA-A890-72A3FD243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C463CC-3836-404E-B7BA-0383EBCBE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326DF-8761-41FF-9B63-E1FFA531C339}" type="slidenum">
              <a:rPr lang="en-US" smtClean="0"/>
              <a:t>123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0A7B1F5-4121-4DED-8FF1-04FB069F22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 err="1"/>
              <a:t>Erprobungsexperimente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2" name="Picture 11" descr="Chart&#10;&#10;Description automatically generated">
            <a:extLst>
              <a:ext uri="{FF2B5EF4-FFF2-40B4-BE49-F238E27FC236}">
                <a16:creationId xmlns:a16="http://schemas.microsoft.com/office/drawing/2014/main" id="{E6348C29-7894-4A5A-82E1-47B0952DE3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949" y="2464604"/>
            <a:ext cx="5162551" cy="2748194"/>
          </a:xfrm>
          <a:prstGeom prst="rect">
            <a:avLst/>
          </a:prstGeom>
        </p:spPr>
      </p:pic>
      <p:pic>
        <p:nvPicPr>
          <p:cNvPr id="16" name="Picture 15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94E6E612-A6D3-4C69-A04D-F9B8F6215AE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9" t="1" r="53713" b="96670"/>
          <a:stretch/>
        </p:blipFill>
        <p:spPr>
          <a:xfrm>
            <a:off x="1183906" y="2054585"/>
            <a:ext cx="4521569" cy="352081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3507168-1B74-4CB0-A603-100B4B45713B}"/>
              </a:ext>
            </a:extLst>
          </p:cNvPr>
          <p:cNvCxnSpPr/>
          <p:nvPr/>
        </p:nvCxnSpPr>
        <p:spPr>
          <a:xfrm>
            <a:off x="6096000" y="1905000"/>
            <a:ext cx="0" cy="3268462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36E1FEFD-73AA-4C26-9155-9BC95D1C75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7662" y="2617004"/>
            <a:ext cx="2986659" cy="2819703"/>
          </a:xfrm>
          <a:prstGeom prst="rect">
            <a:avLst/>
          </a:prstGeom>
        </p:spPr>
      </p:pic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BDBBADE5-1441-4448-BD64-2C5DF44C65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321" y="2712177"/>
            <a:ext cx="2326407" cy="2653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312369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F71851-2886-40DA-9809-3DE782B74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58AFC4-791D-43AA-A890-72A3FD243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C463CC-3836-404E-B7BA-0383EBCBE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326DF-8761-41FF-9B63-E1FFA531C339}" type="slidenum">
              <a:rPr lang="en-US" smtClean="0"/>
              <a:t>124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0A7B1F5-4121-4DED-8FF1-04FB069F22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 err="1"/>
              <a:t>Erprobungsexperimente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2" name="Picture 11" descr="Chart&#10;&#10;Description automatically generated">
            <a:extLst>
              <a:ext uri="{FF2B5EF4-FFF2-40B4-BE49-F238E27FC236}">
                <a16:creationId xmlns:a16="http://schemas.microsoft.com/office/drawing/2014/main" id="{E6348C29-7894-4A5A-82E1-47B0952DE3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949" y="2464604"/>
            <a:ext cx="5162551" cy="2748194"/>
          </a:xfrm>
          <a:prstGeom prst="rect">
            <a:avLst/>
          </a:prstGeom>
        </p:spPr>
      </p:pic>
      <p:pic>
        <p:nvPicPr>
          <p:cNvPr id="16" name="Picture 15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94E6E612-A6D3-4C69-A04D-F9B8F6215AE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9" t="1" r="53713" b="96670"/>
          <a:stretch/>
        </p:blipFill>
        <p:spPr>
          <a:xfrm>
            <a:off x="1183906" y="2054585"/>
            <a:ext cx="4521569" cy="352081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3507168-1B74-4CB0-A603-100B4B45713B}"/>
              </a:ext>
            </a:extLst>
          </p:cNvPr>
          <p:cNvCxnSpPr/>
          <p:nvPr/>
        </p:nvCxnSpPr>
        <p:spPr>
          <a:xfrm>
            <a:off x="6096000" y="1905000"/>
            <a:ext cx="0" cy="3268462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36E1FEFD-73AA-4C26-9155-9BC95D1C75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7662" y="2617004"/>
            <a:ext cx="2986659" cy="2819703"/>
          </a:xfrm>
          <a:prstGeom prst="rect">
            <a:avLst/>
          </a:prstGeom>
        </p:spPr>
      </p:pic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BDBBADE5-1441-4448-BD64-2C5DF44C65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321" y="2712177"/>
            <a:ext cx="2326407" cy="2653021"/>
          </a:xfrm>
          <a:prstGeom prst="rect">
            <a:avLst/>
          </a:prstGeom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63075E65-D35A-4FED-8ABB-827A3B0873B3}"/>
              </a:ext>
            </a:extLst>
          </p:cNvPr>
          <p:cNvSpPr/>
          <p:nvPr/>
        </p:nvSpPr>
        <p:spPr>
          <a:xfrm rot="16200000">
            <a:off x="9808277" y="4842146"/>
            <a:ext cx="572095" cy="319499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A5EBEB8-55D4-4D01-B13B-09B8F4214022}"/>
              </a:ext>
            </a:extLst>
          </p:cNvPr>
          <p:cNvSpPr txBox="1"/>
          <p:nvPr/>
        </p:nvSpPr>
        <p:spPr>
          <a:xfrm>
            <a:off x="8671014" y="5249843"/>
            <a:ext cx="327302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37D9"/>
                </a:solidFill>
              </a:rPr>
              <a:t>Magnet in </a:t>
            </a:r>
            <a:r>
              <a:rPr lang="en-US" sz="2800" b="1" dirty="0" err="1">
                <a:solidFill>
                  <a:srgbClr val="FF37D9"/>
                </a:solidFill>
              </a:rPr>
              <a:t>Randlag</a:t>
            </a:r>
            <a:r>
              <a:rPr lang="en-US" sz="2800" b="1" dirty="0">
                <a:solidFill>
                  <a:srgbClr val="FF37D9"/>
                </a:solidFill>
              </a:rPr>
              <a:t> </a:t>
            </a:r>
            <a:r>
              <a:rPr lang="en-US" sz="2800" b="1" dirty="0" err="1">
                <a:solidFill>
                  <a:srgbClr val="FF37D9"/>
                </a:solidFill>
              </a:rPr>
              <a:t>zum</a:t>
            </a:r>
            <a:r>
              <a:rPr lang="en-US" sz="2800" b="1" dirty="0">
                <a:solidFill>
                  <a:srgbClr val="FF37D9"/>
                </a:solidFill>
              </a:rPr>
              <a:t> Array</a:t>
            </a:r>
          </a:p>
        </p:txBody>
      </p:sp>
    </p:spTree>
    <p:extLst>
      <p:ext uri="{BB962C8B-B14F-4D97-AF65-F5344CB8AC3E}">
        <p14:creationId xmlns:p14="http://schemas.microsoft.com/office/powerpoint/2010/main" val="4057359240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F71851-2886-40DA-9809-3DE782B74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58AFC4-791D-43AA-A890-72A3FD243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C463CC-3836-404E-B7BA-0383EBCBE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326DF-8761-41FF-9B63-E1FFA531C339}" type="slidenum">
              <a:rPr lang="en-US" smtClean="0"/>
              <a:t>125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0A7B1F5-4121-4DED-8FF1-04FB069F22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 err="1"/>
              <a:t>Erprobungsexperimente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2" name="Picture 11" descr="Chart&#10;&#10;Description automatically generated">
            <a:extLst>
              <a:ext uri="{FF2B5EF4-FFF2-40B4-BE49-F238E27FC236}">
                <a16:creationId xmlns:a16="http://schemas.microsoft.com/office/drawing/2014/main" id="{E6348C29-7894-4A5A-82E1-47B0952DE3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949" y="2464604"/>
            <a:ext cx="5162551" cy="2748194"/>
          </a:xfrm>
          <a:prstGeom prst="rect">
            <a:avLst/>
          </a:prstGeom>
        </p:spPr>
      </p:pic>
      <p:pic>
        <p:nvPicPr>
          <p:cNvPr id="16" name="Picture 15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94E6E612-A6D3-4C69-A04D-F9B8F6215AE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9" t="1" r="53713" b="96670"/>
          <a:stretch/>
        </p:blipFill>
        <p:spPr>
          <a:xfrm>
            <a:off x="1183906" y="2054585"/>
            <a:ext cx="4521569" cy="352081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3507168-1B74-4CB0-A603-100B4B45713B}"/>
              </a:ext>
            </a:extLst>
          </p:cNvPr>
          <p:cNvCxnSpPr/>
          <p:nvPr/>
        </p:nvCxnSpPr>
        <p:spPr>
          <a:xfrm>
            <a:off x="6096000" y="1905000"/>
            <a:ext cx="0" cy="3268462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36E1FEFD-73AA-4C26-9155-9BC95D1C75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7662" y="2617004"/>
            <a:ext cx="2986659" cy="2819703"/>
          </a:xfrm>
          <a:prstGeom prst="rect">
            <a:avLst/>
          </a:prstGeom>
        </p:spPr>
      </p:pic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BDBBADE5-1441-4448-BD64-2C5DF44C65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321" y="2712177"/>
            <a:ext cx="2326407" cy="2653021"/>
          </a:xfrm>
          <a:prstGeom prst="rect">
            <a:avLst/>
          </a:prstGeom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5688AE7F-9643-4937-B033-C5E6F4D7DDA6}"/>
              </a:ext>
            </a:extLst>
          </p:cNvPr>
          <p:cNvSpPr/>
          <p:nvPr/>
        </p:nvSpPr>
        <p:spPr>
          <a:xfrm rot="18802512">
            <a:off x="7473109" y="4052947"/>
            <a:ext cx="572095" cy="319499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BE4F6E2-B150-4369-BC06-07131B2E4BDA}"/>
              </a:ext>
            </a:extLst>
          </p:cNvPr>
          <p:cNvSpPr txBox="1"/>
          <p:nvPr/>
        </p:nvSpPr>
        <p:spPr>
          <a:xfrm>
            <a:off x="6373990" y="1758070"/>
            <a:ext cx="27703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>
                <a:solidFill>
                  <a:srgbClr val="FF37D9"/>
                </a:solidFill>
              </a:rPr>
              <a:t>Sättigung</a:t>
            </a:r>
            <a:r>
              <a:rPr lang="en-US" sz="2800" b="1" dirty="0">
                <a:solidFill>
                  <a:srgbClr val="FF37D9"/>
                </a:solidFill>
              </a:rPr>
              <a:t> + </a:t>
            </a:r>
            <a:r>
              <a:rPr lang="en-US" sz="2800" b="1" dirty="0" err="1">
                <a:solidFill>
                  <a:srgbClr val="FF37D9"/>
                </a:solidFill>
              </a:rPr>
              <a:t>Streuung</a:t>
            </a:r>
            <a:endParaRPr lang="en-US" sz="2800" b="1" dirty="0">
              <a:solidFill>
                <a:srgbClr val="FF37D9"/>
              </a:solidFill>
            </a:endParaRP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BC7D4D36-E0B9-461B-9003-2C3D93F3EBCE}"/>
              </a:ext>
            </a:extLst>
          </p:cNvPr>
          <p:cNvSpPr/>
          <p:nvPr/>
        </p:nvSpPr>
        <p:spPr>
          <a:xfrm rot="16200000">
            <a:off x="9808277" y="4842146"/>
            <a:ext cx="572095" cy="319499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D4F800E-BEE1-456C-B31B-ED73900EF953}"/>
              </a:ext>
            </a:extLst>
          </p:cNvPr>
          <p:cNvSpPr txBox="1"/>
          <p:nvPr/>
        </p:nvSpPr>
        <p:spPr>
          <a:xfrm>
            <a:off x="8671014" y="5249843"/>
            <a:ext cx="327302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37D9"/>
                </a:solidFill>
              </a:rPr>
              <a:t>Magnet in </a:t>
            </a:r>
            <a:r>
              <a:rPr lang="en-US" sz="2800" b="1" dirty="0" err="1">
                <a:solidFill>
                  <a:srgbClr val="FF37D9"/>
                </a:solidFill>
              </a:rPr>
              <a:t>Randlag</a:t>
            </a:r>
            <a:r>
              <a:rPr lang="en-US" sz="2800" b="1" dirty="0">
                <a:solidFill>
                  <a:srgbClr val="FF37D9"/>
                </a:solidFill>
              </a:rPr>
              <a:t> </a:t>
            </a:r>
            <a:r>
              <a:rPr lang="en-US" sz="2800" b="1" dirty="0" err="1">
                <a:solidFill>
                  <a:srgbClr val="FF37D9"/>
                </a:solidFill>
              </a:rPr>
              <a:t>zum</a:t>
            </a:r>
            <a:r>
              <a:rPr lang="en-US" sz="2800" b="1" dirty="0">
                <a:solidFill>
                  <a:srgbClr val="FF37D9"/>
                </a:solidFill>
              </a:rPr>
              <a:t> Array</a:t>
            </a:r>
          </a:p>
        </p:txBody>
      </p:sp>
    </p:spTree>
    <p:extLst>
      <p:ext uri="{BB962C8B-B14F-4D97-AF65-F5344CB8AC3E}">
        <p14:creationId xmlns:p14="http://schemas.microsoft.com/office/powerpoint/2010/main" val="2369399053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F71851-2886-40DA-9809-3DE782B74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58AFC4-791D-43AA-A890-72A3FD243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C463CC-3836-404E-B7BA-0383EBCBE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326DF-8761-41FF-9B63-E1FFA531C339}" type="slidenum">
              <a:rPr lang="en-US" smtClean="0"/>
              <a:t>126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0A7B1F5-4121-4DED-8FF1-04FB069F22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 err="1"/>
              <a:t>Erprobungsexperimente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2" name="Picture 11" descr="Chart&#10;&#10;Description automatically generated">
            <a:extLst>
              <a:ext uri="{FF2B5EF4-FFF2-40B4-BE49-F238E27FC236}">
                <a16:creationId xmlns:a16="http://schemas.microsoft.com/office/drawing/2014/main" id="{E6348C29-7894-4A5A-82E1-47B0952DE3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949" y="2464604"/>
            <a:ext cx="5162551" cy="2748194"/>
          </a:xfrm>
          <a:prstGeom prst="rect">
            <a:avLst/>
          </a:prstGeom>
        </p:spPr>
      </p:pic>
      <p:pic>
        <p:nvPicPr>
          <p:cNvPr id="16" name="Picture 15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94E6E612-A6D3-4C69-A04D-F9B8F6215AE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9" t="1" r="53713" b="96670"/>
          <a:stretch/>
        </p:blipFill>
        <p:spPr>
          <a:xfrm>
            <a:off x="1183906" y="2054585"/>
            <a:ext cx="4521569" cy="352081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3507168-1B74-4CB0-A603-100B4B45713B}"/>
              </a:ext>
            </a:extLst>
          </p:cNvPr>
          <p:cNvCxnSpPr/>
          <p:nvPr/>
        </p:nvCxnSpPr>
        <p:spPr>
          <a:xfrm>
            <a:off x="6096000" y="1905000"/>
            <a:ext cx="0" cy="3268462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36E1FEFD-73AA-4C26-9155-9BC95D1C75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7662" y="2617004"/>
            <a:ext cx="2986659" cy="2819703"/>
          </a:xfrm>
          <a:prstGeom prst="rect">
            <a:avLst/>
          </a:prstGeom>
        </p:spPr>
      </p:pic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BDBBADE5-1441-4448-BD64-2C5DF44C65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321" y="2712177"/>
            <a:ext cx="2326407" cy="2653021"/>
          </a:xfrm>
          <a:prstGeom prst="rect">
            <a:avLst/>
          </a:prstGeom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5688AE7F-9643-4937-B033-C5E6F4D7DDA6}"/>
              </a:ext>
            </a:extLst>
          </p:cNvPr>
          <p:cNvSpPr/>
          <p:nvPr/>
        </p:nvSpPr>
        <p:spPr>
          <a:xfrm rot="18802512">
            <a:off x="7473109" y="4052947"/>
            <a:ext cx="572095" cy="319499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BE4F6E2-B150-4369-BC06-07131B2E4BDA}"/>
              </a:ext>
            </a:extLst>
          </p:cNvPr>
          <p:cNvSpPr txBox="1"/>
          <p:nvPr/>
        </p:nvSpPr>
        <p:spPr>
          <a:xfrm>
            <a:off x="6373990" y="1758070"/>
            <a:ext cx="27703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>
                <a:solidFill>
                  <a:srgbClr val="FF37D9"/>
                </a:solidFill>
              </a:rPr>
              <a:t>Sättigung</a:t>
            </a:r>
            <a:r>
              <a:rPr lang="en-US" sz="2800" b="1" dirty="0">
                <a:solidFill>
                  <a:srgbClr val="FF37D9"/>
                </a:solidFill>
              </a:rPr>
              <a:t> + </a:t>
            </a:r>
            <a:r>
              <a:rPr lang="en-US" sz="2800" b="1" dirty="0" err="1">
                <a:solidFill>
                  <a:srgbClr val="FF37D9"/>
                </a:solidFill>
              </a:rPr>
              <a:t>Streuung</a:t>
            </a:r>
            <a:endParaRPr lang="en-US" sz="2800" b="1" dirty="0">
              <a:solidFill>
                <a:srgbClr val="FF37D9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DA55FDA-F2A8-496B-88E5-62F08BC0943E}"/>
              </a:ext>
            </a:extLst>
          </p:cNvPr>
          <p:cNvSpPr txBox="1"/>
          <p:nvPr/>
        </p:nvSpPr>
        <p:spPr>
          <a:xfrm>
            <a:off x="8814196" y="2012145"/>
            <a:ext cx="29866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>
                <a:solidFill>
                  <a:srgbClr val="FF37D9"/>
                </a:solidFill>
              </a:rPr>
              <a:t>Verfälschte</a:t>
            </a:r>
            <a:r>
              <a:rPr lang="en-US" sz="2800" b="1" dirty="0">
                <a:solidFill>
                  <a:srgbClr val="FF37D9"/>
                </a:solidFill>
              </a:rPr>
              <a:t> Winkel</a:t>
            </a: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A36218B3-9D85-41F2-A75E-2D725D692DB9}"/>
              </a:ext>
            </a:extLst>
          </p:cNvPr>
          <p:cNvSpPr/>
          <p:nvPr/>
        </p:nvSpPr>
        <p:spPr>
          <a:xfrm rot="16200000">
            <a:off x="9808277" y="4842146"/>
            <a:ext cx="572095" cy="319499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F3DD177-F701-4FB8-8BB3-B0590EB281C2}"/>
              </a:ext>
            </a:extLst>
          </p:cNvPr>
          <p:cNvSpPr txBox="1"/>
          <p:nvPr/>
        </p:nvSpPr>
        <p:spPr>
          <a:xfrm>
            <a:off x="8671014" y="5249843"/>
            <a:ext cx="327302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37D9"/>
                </a:solidFill>
              </a:rPr>
              <a:t>Magnet in </a:t>
            </a:r>
            <a:r>
              <a:rPr lang="en-US" sz="2800" b="1" dirty="0" err="1">
                <a:solidFill>
                  <a:srgbClr val="FF37D9"/>
                </a:solidFill>
              </a:rPr>
              <a:t>Randlag</a:t>
            </a:r>
            <a:r>
              <a:rPr lang="en-US" sz="2800" b="1" dirty="0">
                <a:solidFill>
                  <a:srgbClr val="FF37D9"/>
                </a:solidFill>
              </a:rPr>
              <a:t> </a:t>
            </a:r>
            <a:r>
              <a:rPr lang="en-US" sz="2800" b="1" dirty="0" err="1">
                <a:solidFill>
                  <a:srgbClr val="FF37D9"/>
                </a:solidFill>
              </a:rPr>
              <a:t>zum</a:t>
            </a:r>
            <a:r>
              <a:rPr lang="en-US" sz="2800" b="1" dirty="0">
                <a:solidFill>
                  <a:srgbClr val="FF37D9"/>
                </a:solidFill>
              </a:rPr>
              <a:t> Array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B2FE5C9-047C-498B-83F2-A44639394955}"/>
              </a:ext>
            </a:extLst>
          </p:cNvPr>
          <p:cNvSpPr/>
          <p:nvPr/>
        </p:nvSpPr>
        <p:spPr>
          <a:xfrm>
            <a:off x="9598578" y="3069361"/>
            <a:ext cx="1736170" cy="1460968"/>
          </a:xfrm>
          <a:prstGeom prst="rect">
            <a:avLst/>
          </a:prstGeom>
          <a:noFill/>
          <a:ln w="38100"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170842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F71851-2886-40DA-9809-3DE782B74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58AFC4-791D-43AA-A890-72A3FD243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C463CC-3836-404E-B7BA-0383EBCBE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326DF-8761-41FF-9B63-E1FFA531C339}" type="slidenum">
              <a:rPr lang="en-US" smtClean="0"/>
              <a:t>127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0A7B1F5-4121-4DED-8FF1-04FB069F22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 err="1"/>
              <a:t>Erprobungsexperimente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2" name="Picture 11" descr="Chart&#10;&#10;Description automatically generated">
            <a:extLst>
              <a:ext uri="{FF2B5EF4-FFF2-40B4-BE49-F238E27FC236}">
                <a16:creationId xmlns:a16="http://schemas.microsoft.com/office/drawing/2014/main" id="{E6348C29-7894-4A5A-82E1-47B0952DE3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949" y="2464604"/>
            <a:ext cx="5162551" cy="2748194"/>
          </a:xfrm>
          <a:prstGeom prst="rect">
            <a:avLst/>
          </a:prstGeom>
        </p:spPr>
      </p:pic>
      <p:pic>
        <p:nvPicPr>
          <p:cNvPr id="16" name="Picture 15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94E6E612-A6D3-4C69-A04D-F9B8F6215AE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9" t="1" r="53713" b="96670"/>
          <a:stretch/>
        </p:blipFill>
        <p:spPr>
          <a:xfrm>
            <a:off x="1183906" y="2054585"/>
            <a:ext cx="4521569" cy="352081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3507168-1B74-4CB0-A603-100B4B45713B}"/>
              </a:ext>
            </a:extLst>
          </p:cNvPr>
          <p:cNvCxnSpPr/>
          <p:nvPr/>
        </p:nvCxnSpPr>
        <p:spPr>
          <a:xfrm>
            <a:off x="6096000" y="1905000"/>
            <a:ext cx="0" cy="3268462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Chart, radar chart&#10;&#10;Description automatically generated">
            <a:extLst>
              <a:ext uri="{FF2B5EF4-FFF2-40B4-BE49-F238E27FC236}">
                <a16:creationId xmlns:a16="http://schemas.microsoft.com/office/drawing/2014/main" id="{90BB8F44-94E9-4778-B81C-6A31B81BAE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1" y="2214930"/>
            <a:ext cx="2714892" cy="359578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114B506-FA33-4704-AA20-33E61BC95940}"/>
              </a:ext>
            </a:extLst>
          </p:cNvPr>
          <p:cNvSpPr/>
          <p:nvPr/>
        </p:nvSpPr>
        <p:spPr>
          <a:xfrm>
            <a:off x="8124826" y="5565872"/>
            <a:ext cx="1009650" cy="804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549AB06-83B9-46B6-ADEF-FFD5829470C0}"/>
              </a:ext>
            </a:extLst>
          </p:cNvPr>
          <p:cNvSpPr/>
          <p:nvPr/>
        </p:nvSpPr>
        <p:spPr>
          <a:xfrm>
            <a:off x="6257926" y="5565872"/>
            <a:ext cx="1009650" cy="804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602261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F71851-2886-40DA-9809-3DE782B74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58AFC4-791D-43AA-A890-72A3FD243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C463CC-3836-404E-B7BA-0383EBCBE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326DF-8761-41FF-9B63-E1FFA531C339}" type="slidenum">
              <a:rPr lang="en-US" smtClean="0"/>
              <a:t>128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0A7B1F5-4121-4DED-8FF1-04FB069F22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 err="1"/>
              <a:t>Erprobungsexperimente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2" name="Picture 11" descr="Chart&#10;&#10;Description automatically generated">
            <a:extLst>
              <a:ext uri="{FF2B5EF4-FFF2-40B4-BE49-F238E27FC236}">
                <a16:creationId xmlns:a16="http://schemas.microsoft.com/office/drawing/2014/main" id="{E6348C29-7894-4A5A-82E1-47B0952DE3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949" y="2464604"/>
            <a:ext cx="5162551" cy="2748194"/>
          </a:xfrm>
          <a:prstGeom prst="rect">
            <a:avLst/>
          </a:prstGeom>
        </p:spPr>
      </p:pic>
      <p:pic>
        <p:nvPicPr>
          <p:cNvPr id="16" name="Picture 15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94E6E612-A6D3-4C69-A04D-F9B8F6215AE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9" t="1" r="53713" b="96670"/>
          <a:stretch/>
        </p:blipFill>
        <p:spPr>
          <a:xfrm>
            <a:off x="1183906" y="2054585"/>
            <a:ext cx="4521569" cy="352081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3507168-1B74-4CB0-A603-100B4B45713B}"/>
              </a:ext>
            </a:extLst>
          </p:cNvPr>
          <p:cNvCxnSpPr/>
          <p:nvPr/>
        </p:nvCxnSpPr>
        <p:spPr>
          <a:xfrm>
            <a:off x="6096000" y="1905000"/>
            <a:ext cx="0" cy="3268462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Chart, radar chart&#10;&#10;Description automatically generated">
            <a:extLst>
              <a:ext uri="{FF2B5EF4-FFF2-40B4-BE49-F238E27FC236}">
                <a16:creationId xmlns:a16="http://schemas.microsoft.com/office/drawing/2014/main" id="{90BB8F44-94E9-4778-B81C-6A31B81BAE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1" y="2214930"/>
            <a:ext cx="2714892" cy="359578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114B506-FA33-4704-AA20-33E61BC95940}"/>
              </a:ext>
            </a:extLst>
          </p:cNvPr>
          <p:cNvSpPr/>
          <p:nvPr/>
        </p:nvSpPr>
        <p:spPr>
          <a:xfrm>
            <a:off x="8124826" y="5565872"/>
            <a:ext cx="1009650" cy="804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549AB06-83B9-46B6-ADEF-FFD5829470C0}"/>
              </a:ext>
            </a:extLst>
          </p:cNvPr>
          <p:cNvSpPr/>
          <p:nvPr/>
        </p:nvSpPr>
        <p:spPr>
          <a:xfrm>
            <a:off x="6257926" y="5565872"/>
            <a:ext cx="1009650" cy="804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43EC624-45D9-4AB7-8C27-CBABFEC471F8}"/>
              </a:ext>
            </a:extLst>
          </p:cNvPr>
          <p:cNvSpPr txBox="1"/>
          <p:nvPr/>
        </p:nvSpPr>
        <p:spPr>
          <a:xfrm>
            <a:off x="9134476" y="2042423"/>
            <a:ext cx="2581005" cy="16970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/>
              <a:t>Einfacher</a:t>
            </a:r>
            <a:r>
              <a:rPr lang="en-US" sz="2400" dirty="0"/>
              <a:t> </a:t>
            </a:r>
            <a:r>
              <a:rPr lang="en-US" sz="2400" dirty="0" err="1"/>
              <a:t>Mittelwert</a:t>
            </a:r>
            <a:r>
              <a:rPr lang="en-US" sz="2400" dirty="0"/>
              <a:t> </a:t>
            </a:r>
            <a:r>
              <a:rPr lang="en-US" sz="2400" dirty="0" err="1"/>
              <a:t>verschoben</a:t>
            </a:r>
            <a:endParaRPr lang="en-US" sz="2400" dirty="0"/>
          </a:p>
        </p:txBody>
      </p:sp>
      <p:sp>
        <p:nvSpPr>
          <p:cNvPr id="2" name="Arrow: Left-Right 1">
            <a:extLst>
              <a:ext uri="{FF2B5EF4-FFF2-40B4-BE49-F238E27FC236}">
                <a16:creationId xmlns:a16="http://schemas.microsoft.com/office/drawing/2014/main" id="{24D49E09-7A38-4CFB-933A-52BB9E71F3EB}"/>
              </a:ext>
            </a:extLst>
          </p:cNvPr>
          <p:cNvSpPr/>
          <p:nvPr/>
        </p:nvSpPr>
        <p:spPr>
          <a:xfrm rot="18552614">
            <a:off x="7045985" y="3654290"/>
            <a:ext cx="1290595" cy="264240"/>
          </a:xfrm>
          <a:prstGeom prst="left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686874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F71851-2886-40DA-9809-3DE782B74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58AFC4-791D-43AA-A890-72A3FD243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C463CC-3836-404E-B7BA-0383EBCBE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326DF-8761-41FF-9B63-E1FFA531C339}" type="slidenum">
              <a:rPr lang="en-US" smtClean="0"/>
              <a:t>129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0A7B1F5-4121-4DED-8FF1-04FB069F22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 err="1"/>
              <a:t>Erprobungsexperimente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2" name="Picture 11" descr="Chart&#10;&#10;Description automatically generated">
            <a:extLst>
              <a:ext uri="{FF2B5EF4-FFF2-40B4-BE49-F238E27FC236}">
                <a16:creationId xmlns:a16="http://schemas.microsoft.com/office/drawing/2014/main" id="{E6348C29-7894-4A5A-82E1-47B0952DE3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949" y="2464604"/>
            <a:ext cx="5162551" cy="2748194"/>
          </a:xfrm>
          <a:prstGeom prst="rect">
            <a:avLst/>
          </a:prstGeom>
        </p:spPr>
      </p:pic>
      <p:pic>
        <p:nvPicPr>
          <p:cNvPr id="16" name="Picture 15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94E6E612-A6D3-4C69-A04D-F9B8F6215AE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9" t="1" r="53713" b="96670"/>
          <a:stretch/>
        </p:blipFill>
        <p:spPr>
          <a:xfrm>
            <a:off x="1183906" y="2054585"/>
            <a:ext cx="4521569" cy="352081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3507168-1B74-4CB0-A603-100B4B45713B}"/>
              </a:ext>
            </a:extLst>
          </p:cNvPr>
          <p:cNvCxnSpPr/>
          <p:nvPr/>
        </p:nvCxnSpPr>
        <p:spPr>
          <a:xfrm>
            <a:off x="6096000" y="1905000"/>
            <a:ext cx="0" cy="3268462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Chart, radar chart&#10;&#10;Description automatically generated">
            <a:extLst>
              <a:ext uri="{FF2B5EF4-FFF2-40B4-BE49-F238E27FC236}">
                <a16:creationId xmlns:a16="http://schemas.microsoft.com/office/drawing/2014/main" id="{90BB8F44-94E9-4778-B81C-6A31B81BAE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1" y="2214930"/>
            <a:ext cx="2714892" cy="359578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114B506-FA33-4704-AA20-33E61BC95940}"/>
              </a:ext>
            </a:extLst>
          </p:cNvPr>
          <p:cNvSpPr/>
          <p:nvPr/>
        </p:nvSpPr>
        <p:spPr>
          <a:xfrm>
            <a:off x="8124826" y="5565872"/>
            <a:ext cx="1009650" cy="804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549AB06-83B9-46B6-ADEF-FFD5829470C0}"/>
              </a:ext>
            </a:extLst>
          </p:cNvPr>
          <p:cNvSpPr/>
          <p:nvPr/>
        </p:nvSpPr>
        <p:spPr>
          <a:xfrm>
            <a:off x="6257926" y="5565872"/>
            <a:ext cx="1009650" cy="804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43EC624-45D9-4AB7-8C27-CBABFEC471F8}"/>
              </a:ext>
            </a:extLst>
          </p:cNvPr>
          <p:cNvSpPr txBox="1"/>
          <p:nvPr/>
        </p:nvSpPr>
        <p:spPr>
          <a:xfrm>
            <a:off x="9134476" y="2042423"/>
            <a:ext cx="2581005" cy="33590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/>
              <a:t>Einfacher</a:t>
            </a:r>
            <a:r>
              <a:rPr lang="en-US" sz="2400" dirty="0"/>
              <a:t> </a:t>
            </a:r>
            <a:r>
              <a:rPr lang="en-US" sz="2400" dirty="0" err="1"/>
              <a:t>Mittelwert</a:t>
            </a:r>
            <a:r>
              <a:rPr lang="en-US" sz="2400" dirty="0"/>
              <a:t> </a:t>
            </a:r>
            <a:r>
              <a:rPr lang="en-US" sz="2400" dirty="0" err="1"/>
              <a:t>verschoben</a:t>
            </a:r>
            <a:endParaRPr lang="en-US" sz="2400" dirty="0"/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Regression </a:t>
            </a:r>
            <a:r>
              <a:rPr lang="en-US" sz="2400" dirty="0" err="1"/>
              <a:t>schafft</a:t>
            </a:r>
            <a:r>
              <a:rPr lang="en-US" sz="2400" dirty="0"/>
              <a:t> den </a:t>
            </a:r>
            <a:r>
              <a:rPr lang="en-US" sz="2400" dirty="0" err="1"/>
              <a:t>Ausgleich</a:t>
            </a:r>
            <a:endParaRPr lang="en-US" sz="2400" dirty="0"/>
          </a:p>
        </p:txBody>
      </p:sp>
      <p:sp>
        <p:nvSpPr>
          <p:cNvPr id="13" name="Arrow: Left-Right 12">
            <a:extLst>
              <a:ext uri="{FF2B5EF4-FFF2-40B4-BE49-F238E27FC236}">
                <a16:creationId xmlns:a16="http://schemas.microsoft.com/office/drawing/2014/main" id="{5D7411C7-3792-4F97-AC45-BB65F2AF4257}"/>
              </a:ext>
            </a:extLst>
          </p:cNvPr>
          <p:cNvSpPr/>
          <p:nvPr/>
        </p:nvSpPr>
        <p:spPr>
          <a:xfrm rot="18552614">
            <a:off x="6838913" y="3681194"/>
            <a:ext cx="1660839" cy="264240"/>
          </a:xfrm>
          <a:prstGeom prst="left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5248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92A333-6529-44BD-BD6E-EED3F381F6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Applikation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4E412832-5A4B-45D6-9B17-C0EBB0B125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39962"/>
          <a:stretch/>
        </p:blipFill>
        <p:spPr>
          <a:xfrm>
            <a:off x="838200" y="1981054"/>
            <a:ext cx="6313371" cy="420623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BFBCF3B-20C5-49AA-82C9-33EEED5292D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7557CD-7FAF-4B7E-8540-7E246503F7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F2DD21-B7D6-4A0A-A630-2483994D5E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13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66FB23-6551-467A-BE74-FB3495232E82}"/>
              </a:ext>
            </a:extLst>
          </p:cNvPr>
          <p:cNvSpPr txBox="1"/>
          <p:nvPr/>
        </p:nvSpPr>
        <p:spPr>
          <a:xfrm>
            <a:off x="7359314" y="1981054"/>
            <a:ext cx="3994484" cy="32571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TMR-Sensor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Wheatstone’sche</a:t>
            </a:r>
            <a:r>
              <a:rPr lang="en-US" sz="2800" dirty="0"/>
              <a:t> </a:t>
            </a:r>
            <a:r>
              <a:rPr lang="en-US" sz="2800" dirty="0" err="1"/>
              <a:t>Messbrücken</a:t>
            </a:r>
            <a:endParaRPr lang="en-US" sz="28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90° </a:t>
            </a:r>
            <a:r>
              <a:rPr lang="en-US" sz="2800" dirty="0" err="1"/>
              <a:t>verdreht</a:t>
            </a:r>
            <a:r>
              <a:rPr lang="en-US" sz="2800" dirty="0"/>
              <a:t> </a:t>
            </a:r>
            <a:r>
              <a:rPr lang="en-US" sz="2800" dirty="0" err="1"/>
              <a:t>zueinander</a:t>
            </a:r>
            <a:endParaRPr lang="en-US" sz="28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360° </a:t>
            </a:r>
            <a:r>
              <a:rPr lang="en-US" sz="2800" dirty="0" err="1"/>
              <a:t>Periodizität</a:t>
            </a:r>
            <a:endParaRPr lang="en-US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746430-660F-4458-9094-A0BE1AFAAE3C}"/>
              </a:ext>
            </a:extLst>
          </p:cNvPr>
          <p:cNvSpPr txBox="1"/>
          <p:nvPr/>
        </p:nvSpPr>
        <p:spPr>
          <a:xfrm>
            <a:off x="5601903" y="6015692"/>
            <a:ext cx="13571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>
                <a:solidFill>
                  <a:srgbClr val="FF6464"/>
                </a:solidFill>
              </a:rPr>
              <a:t>Cosinus</a:t>
            </a:r>
            <a:endParaRPr lang="en-US" sz="2800" b="1" dirty="0">
              <a:solidFill>
                <a:srgbClr val="FF6464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7EE9820-3C7B-4FAC-AD3A-18C0C3D3C5D5}"/>
              </a:ext>
            </a:extLst>
          </p:cNvPr>
          <p:cNvSpPr txBox="1"/>
          <p:nvPr/>
        </p:nvSpPr>
        <p:spPr>
          <a:xfrm>
            <a:off x="3728586" y="6010212"/>
            <a:ext cx="13571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6464FF"/>
                </a:solidFill>
              </a:rPr>
              <a:t>Sinus</a:t>
            </a:r>
          </a:p>
        </p:txBody>
      </p:sp>
    </p:spTree>
    <p:extLst>
      <p:ext uri="{BB962C8B-B14F-4D97-AF65-F5344CB8AC3E}">
        <p14:creationId xmlns:p14="http://schemas.microsoft.com/office/powerpoint/2010/main" val="3319140465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F71851-2886-40DA-9809-3DE782B74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58AFC4-791D-43AA-A890-72A3FD243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C463CC-3836-404E-B7BA-0383EBCBE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326DF-8761-41FF-9B63-E1FFA531C339}" type="slidenum">
              <a:rPr lang="en-US" smtClean="0"/>
              <a:t>130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0A7B1F5-4121-4DED-8FF1-04FB069F22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 err="1"/>
              <a:t>Erprobungsexperimente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8B7C74E-4B70-4248-B73D-D9FAE428EC1D}"/>
              </a:ext>
            </a:extLst>
          </p:cNvPr>
          <p:cNvGrpSpPr/>
          <p:nvPr/>
        </p:nvGrpSpPr>
        <p:grpSpPr>
          <a:xfrm>
            <a:off x="6525514" y="2668066"/>
            <a:ext cx="4790184" cy="2600863"/>
            <a:chOff x="6052442" y="1834711"/>
            <a:chExt cx="4790184" cy="2600863"/>
          </a:xfrm>
        </p:grpSpPr>
        <p:pic>
          <p:nvPicPr>
            <p:cNvPr id="15" name="Picture 14" descr="Chart, line chart&#10;&#10;Description automatically generated">
              <a:extLst>
                <a:ext uri="{FF2B5EF4-FFF2-40B4-BE49-F238E27FC236}">
                  <a16:creationId xmlns:a16="http://schemas.microsoft.com/office/drawing/2014/main" id="{DE6654B6-0DCB-473C-A21C-4A6E6F81C8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918" r="-28" b="7344"/>
            <a:stretch/>
          </p:blipFill>
          <p:spPr>
            <a:xfrm>
              <a:off x="6052442" y="1834711"/>
              <a:ext cx="4790184" cy="2365814"/>
            </a:xfrm>
            <a:prstGeom prst="rect">
              <a:avLst/>
            </a:prstGeom>
          </p:spPr>
        </p:pic>
        <p:pic>
          <p:nvPicPr>
            <p:cNvPr id="16" name="Picture 15" descr="Chart, line chart&#10;&#10;Description automatically generated">
              <a:extLst>
                <a:ext uri="{FF2B5EF4-FFF2-40B4-BE49-F238E27FC236}">
                  <a16:creationId xmlns:a16="http://schemas.microsoft.com/office/drawing/2014/main" id="{23688BC7-6F74-4240-A32B-C4E921D0C3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555" t="91913" r="42408"/>
            <a:stretch/>
          </p:blipFill>
          <p:spPr>
            <a:xfrm>
              <a:off x="8324850" y="4229100"/>
              <a:ext cx="571500" cy="206474"/>
            </a:xfrm>
            <a:prstGeom prst="rect">
              <a:avLst/>
            </a:prstGeom>
          </p:spPr>
        </p:pic>
      </p:grpSp>
      <p:pic>
        <p:nvPicPr>
          <p:cNvPr id="17" name="Picture 16" descr="Chart&#10;&#10;Description automatically generated">
            <a:extLst>
              <a:ext uri="{FF2B5EF4-FFF2-40B4-BE49-F238E27FC236}">
                <a16:creationId xmlns:a16="http://schemas.microsoft.com/office/drawing/2014/main" id="{1E3A629C-F515-491C-85C6-E1914271E3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949" y="2464604"/>
            <a:ext cx="5162551" cy="2748194"/>
          </a:xfrm>
          <a:prstGeom prst="rect">
            <a:avLst/>
          </a:prstGeom>
        </p:spPr>
      </p:pic>
      <p:pic>
        <p:nvPicPr>
          <p:cNvPr id="18" name="Picture 17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7ED4A2FC-E1B8-4117-8AA8-83FC9CDB30B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9" t="1" r="53713" b="96670"/>
          <a:stretch/>
        </p:blipFill>
        <p:spPr>
          <a:xfrm>
            <a:off x="1183906" y="2054585"/>
            <a:ext cx="4521569" cy="352081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44ED0DB-05D4-4E58-8AC7-09AD1628B86C}"/>
              </a:ext>
            </a:extLst>
          </p:cNvPr>
          <p:cNvCxnSpPr/>
          <p:nvPr/>
        </p:nvCxnSpPr>
        <p:spPr>
          <a:xfrm>
            <a:off x="6096000" y="1905000"/>
            <a:ext cx="0" cy="3268462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1202992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F71851-2886-40DA-9809-3DE782B74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58AFC4-791D-43AA-A890-72A3FD243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C463CC-3836-404E-B7BA-0383EBCBE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326DF-8761-41FF-9B63-E1FFA531C339}" type="slidenum">
              <a:rPr lang="en-US" smtClean="0"/>
              <a:t>131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0A7B1F5-4121-4DED-8FF1-04FB069F22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 err="1"/>
              <a:t>Erprobungsexperimente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8B7C74E-4B70-4248-B73D-D9FAE428EC1D}"/>
              </a:ext>
            </a:extLst>
          </p:cNvPr>
          <p:cNvGrpSpPr/>
          <p:nvPr/>
        </p:nvGrpSpPr>
        <p:grpSpPr>
          <a:xfrm>
            <a:off x="6525514" y="2668066"/>
            <a:ext cx="4790184" cy="2600863"/>
            <a:chOff x="6052442" y="1834711"/>
            <a:chExt cx="4790184" cy="2600863"/>
          </a:xfrm>
        </p:grpSpPr>
        <p:pic>
          <p:nvPicPr>
            <p:cNvPr id="15" name="Picture 14" descr="Chart, line chart&#10;&#10;Description automatically generated">
              <a:extLst>
                <a:ext uri="{FF2B5EF4-FFF2-40B4-BE49-F238E27FC236}">
                  <a16:creationId xmlns:a16="http://schemas.microsoft.com/office/drawing/2014/main" id="{DE6654B6-0DCB-473C-A21C-4A6E6F81C8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918" r="-28" b="7344"/>
            <a:stretch/>
          </p:blipFill>
          <p:spPr>
            <a:xfrm>
              <a:off x="6052442" y="1834711"/>
              <a:ext cx="4790184" cy="2365814"/>
            </a:xfrm>
            <a:prstGeom prst="rect">
              <a:avLst/>
            </a:prstGeom>
          </p:spPr>
        </p:pic>
        <p:pic>
          <p:nvPicPr>
            <p:cNvPr id="16" name="Picture 15" descr="Chart, line chart&#10;&#10;Description automatically generated">
              <a:extLst>
                <a:ext uri="{FF2B5EF4-FFF2-40B4-BE49-F238E27FC236}">
                  <a16:creationId xmlns:a16="http://schemas.microsoft.com/office/drawing/2014/main" id="{23688BC7-6F74-4240-A32B-C4E921D0C3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555" t="91913" r="42408"/>
            <a:stretch/>
          </p:blipFill>
          <p:spPr>
            <a:xfrm>
              <a:off x="8324850" y="4229100"/>
              <a:ext cx="571500" cy="206474"/>
            </a:xfrm>
            <a:prstGeom prst="rect">
              <a:avLst/>
            </a:prstGeom>
          </p:spPr>
        </p:pic>
      </p:grpSp>
      <p:pic>
        <p:nvPicPr>
          <p:cNvPr id="17" name="Picture 16" descr="Chart&#10;&#10;Description automatically generated">
            <a:extLst>
              <a:ext uri="{FF2B5EF4-FFF2-40B4-BE49-F238E27FC236}">
                <a16:creationId xmlns:a16="http://schemas.microsoft.com/office/drawing/2014/main" id="{1E3A629C-F515-491C-85C6-E1914271E3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949" y="2464604"/>
            <a:ext cx="5162551" cy="2748194"/>
          </a:xfrm>
          <a:prstGeom prst="rect">
            <a:avLst/>
          </a:prstGeom>
        </p:spPr>
      </p:pic>
      <p:pic>
        <p:nvPicPr>
          <p:cNvPr id="18" name="Picture 17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7ED4A2FC-E1B8-4117-8AA8-83FC9CDB30B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9" t="1" r="53713" b="96670"/>
          <a:stretch/>
        </p:blipFill>
        <p:spPr>
          <a:xfrm>
            <a:off x="1183906" y="2054585"/>
            <a:ext cx="4521569" cy="352081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44ED0DB-05D4-4E58-8AC7-09AD1628B86C}"/>
              </a:ext>
            </a:extLst>
          </p:cNvPr>
          <p:cNvCxnSpPr/>
          <p:nvPr/>
        </p:nvCxnSpPr>
        <p:spPr>
          <a:xfrm>
            <a:off x="6096000" y="1905000"/>
            <a:ext cx="0" cy="3268462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709056D6-DF8D-47B4-AFF6-3527BA03CB72}"/>
              </a:ext>
            </a:extLst>
          </p:cNvPr>
          <p:cNvSpPr txBox="1"/>
          <p:nvPr/>
        </p:nvSpPr>
        <p:spPr>
          <a:xfrm>
            <a:off x="6382763" y="1673585"/>
            <a:ext cx="540917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>
                <a:solidFill>
                  <a:srgbClr val="FF37D9"/>
                </a:solidFill>
              </a:rPr>
              <a:t>Geringe</a:t>
            </a:r>
            <a:r>
              <a:rPr lang="en-US" sz="2800" b="1" dirty="0">
                <a:solidFill>
                  <a:srgbClr val="FF37D9"/>
                </a:solidFill>
              </a:rPr>
              <a:t> </a:t>
            </a:r>
            <a:r>
              <a:rPr lang="en-US" sz="2800" b="1" dirty="0" err="1">
                <a:solidFill>
                  <a:srgbClr val="FF37D9"/>
                </a:solidFill>
              </a:rPr>
              <a:t>Winkelfelhler</a:t>
            </a:r>
            <a:r>
              <a:rPr lang="en-US" sz="2800" b="1" dirty="0">
                <a:solidFill>
                  <a:srgbClr val="FF37D9"/>
                </a:solidFill>
              </a:rPr>
              <a:t> </a:t>
            </a:r>
            <a:r>
              <a:rPr lang="en-US" sz="2800" b="1" dirty="0" err="1">
                <a:solidFill>
                  <a:srgbClr val="FF37D9"/>
                </a:solidFill>
              </a:rPr>
              <a:t>über</a:t>
            </a:r>
            <a:r>
              <a:rPr lang="en-US" sz="2800" b="1" dirty="0">
                <a:solidFill>
                  <a:srgbClr val="FF37D9"/>
                </a:solidFill>
              </a:rPr>
              <a:t> </a:t>
            </a:r>
            <a:r>
              <a:rPr lang="en-US" sz="2800" b="1" dirty="0" err="1">
                <a:solidFill>
                  <a:srgbClr val="FF37D9"/>
                </a:solidFill>
              </a:rPr>
              <a:t>volle</a:t>
            </a:r>
            <a:r>
              <a:rPr lang="en-US" sz="2800" b="1" dirty="0">
                <a:solidFill>
                  <a:srgbClr val="FF37D9"/>
                </a:solidFill>
              </a:rPr>
              <a:t> Rotation</a:t>
            </a:r>
          </a:p>
        </p:txBody>
      </p:sp>
    </p:spTree>
    <p:extLst>
      <p:ext uri="{BB962C8B-B14F-4D97-AF65-F5344CB8AC3E}">
        <p14:creationId xmlns:p14="http://schemas.microsoft.com/office/powerpoint/2010/main" val="61511738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F71851-2886-40DA-9809-3DE782B74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58AFC4-791D-43AA-A890-72A3FD243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C463CC-3836-404E-B7BA-0383EBCBE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326DF-8761-41FF-9B63-E1FFA531C339}" type="slidenum">
              <a:rPr lang="en-US" smtClean="0"/>
              <a:t>132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0A7B1F5-4121-4DED-8FF1-04FB069F22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 err="1"/>
              <a:t>Erprobungsexperimente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8B7C74E-4B70-4248-B73D-D9FAE428EC1D}"/>
              </a:ext>
            </a:extLst>
          </p:cNvPr>
          <p:cNvGrpSpPr/>
          <p:nvPr/>
        </p:nvGrpSpPr>
        <p:grpSpPr>
          <a:xfrm>
            <a:off x="6525514" y="2668066"/>
            <a:ext cx="4790184" cy="2600863"/>
            <a:chOff x="6052442" y="1834711"/>
            <a:chExt cx="4790184" cy="2600863"/>
          </a:xfrm>
        </p:grpSpPr>
        <p:pic>
          <p:nvPicPr>
            <p:cNvPr id="15" name="Picture 14" descr="Chart, line chart&#10;&#10;Description automatically generated">
              <a:extLst>
                <a:ext uri="{FF2B5EF4-FFF2-40B4-BE49-F238E27FC236}">
                  <a16:creationId xmlns:a16="http://schemas.microsoft.com/office/drawing/2014/main" id="{DE6654B6-0DCB-473C-A21C-4A6E6F81C8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918" r="-28" b="7344"/>
            <a:stretch/>
          </p:blipFill>
          <p:spPr>
            <a:xfrm>
              <a:off x="6052442" y="1834711"/>
              <a:ext cx="4790184" cy="2365814"/>
            </a:xfrm>
            <a:prstGeom prst="rect">
              <a:avLst/>
            </a:prstGeom>
          </p:spPr>
        </p:pic>
        <p:pic>
          <p:nvPicPr>
            <p:cNvPr id="16" name="Picture 15" descr="Chart, line chart&#10;&#10;Description automatically generated">
              <a:extLst>
                <a:ext uri="{FF2B5EF4-FFF2-40B4-BE49-F238E27FC236}">
                  <a16:creationId xmlns:a16="http://schemas.microsoft.com/office/drawing/2014/main" id="{23688BC7-6F74-4240-A32B-C4E921D0C3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555" t="91913" r="42408"/>
            <a:stretch/>
          </p:blipFill>
          <p:spPr>
            <a:xfrm>
              <a:off x="8324850" y="4229100"/>
              <a:ext cx="571500" cy="206474"/>
            </a:xfrm>
            <a:prstGeom prst="rect">
              <a:avLst/>
            </a:prstGeom>
          </p:spPr>
        </p:pic>
      </p:grpSp>
      <p:pic>
        <p:nvPicPr>
          <p:cNvPr id="17" name="Picture 16" descr="Chart&#10;&#10;Description automatically generated">
            <a:extLst>
              <a:ext uri="{FF2B5EF4-FFF2-40B4-BE49-F238E27FC236}">
                <a16:creationId xmlns:a16="http://schemas.microsoft.com/office/drawing/2014/main" id="{1E3A629C-F515-491C-85C6-E1914271E3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949" y="2464604"/>
            <a:ext cx="5162551" cy="2748194"/>
          </a:xfrm>
          <a:prstGeom prst="rect">
            <a:avLst/>
          </a:prstGeom>
        </p:spPr>
      </p:pic>
      <p:pic>
        <p:nvPicPr>
          <p:cNvPr id="18" name="Picture 17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7ED4A2FC-E1B8-4117-8AA8-83FC9CDB30B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9" t="1" r="53713" b="96670"/>
          <a:stretch/>
        </p:blipFill>
        <p:spPr>
          <a:xfrm>
            <a:off x="1183906" y="2054585"/>
            <a:ext cx="4521569" cy="352081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44ED0DB-05D4-4E58-8AC7-09AD1628B86C}"/>
              </a:ext>
            </a:extLst>
          </p:cNvPr>
          <p:cNvCxnSpPr/>
          <p:nvPr/>
        </p:nvCxnSpPr>
        <p:spPr>
          <a:xfrm>
            <a:off x="6096000" y="1905000"/>
            <a:ext cx="0" cy="3268462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709056D6-DF8D-47B4-AFF6-3527BA03CB72}"/>
              </a:ext>
            </a:extLst>
          </p:cNvPr>
          <p:cNvSpPr txBox="1"/>
          <p:nvPr/>
        </p:nvSpPr>
        <p:spPr>
          <a:xfrm>
            <a:off x="6382763" y="1673585"/>
            <a:ext cx="540917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>
                <a:solidFill>
                  <a:srgbClr val="FF37D9"/>
                </a:solidFill>
              </a:rPr>
              <a:t>Geringe</a:t>
            </a:r>
            <a:r>
              <a:rPr lang="en-US" sz="2800" b="1" dirty="0">
                <a:solidFill>
                  <a:srgbClr val="FF37D9"/>
                </a:solidFill>
              </a:rPr>
              <a:t> </a:t>
            </a:r>
            <a:r>
              <a:rPr lang="en-US" sz="2800" b="1" dirty="0" err="1">
                <a:solidFill>
                  <a:srgbClr val="FF37D9"/>
                </a:solidFill>
              </a:rPr>
              <a:t>Winkelfelhler</a:t>
            </a:r>
            <a:r>
              <a:rPr lang="en-US" sz="2800" b="1" dirty="0">
                <a:solidFill>
                  <a:srgbClr val="FF37D9"/>
                </a:solidFill>
              </a:rPr>
              <a:t> </a:t>
            </a:r>
            <a:r>
              <a:rPr lang="en-US" sz="2800" b="1" dirty="0" err="1">
                <a:solidFill>
                  <a:srgbClr val="FF37D9"/>
                </a:solidFill>
              </a:rPr>
              <a:t>über</a:t>
            </a:r>
            <a:r>
              <a:rPr lang="en-US" sz="2800" b="1" dirty="0">
                <a:solidFill>
                  <a:srgbClr val="FF37D9"/>
                </a:solidFill>
              </a:rPr>
              <a:t> </a:t>
            </a:r>
            <a:r>
              <a:rPr lang="en-US" sz="2800" b="1" dirty="0" err="1">
                <a:solidFill>
                  <a:srgbClr val="FF37D9"/>
                </a:solidFill>
              </a:rPr>
              <a:t>volle</a:t>
            </a:r>
            <a:r>
              <a:rPr lang="en-US" sz="2800" b="1" dirty="0">
                <a:solidFill>
                  <a:srgbClr val="FF37D9"/>
                </a:solidFill>
              </a:rPr>
              <a:t> Rotation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C1FC17CC-D71D-4E31-AC56-E6EFBDF4A6E3}"/>
              </a:ext>
            </a:extLst>
          </p:cNvPr>
          <p:cNvSpPr/>
          <p:nvPr/>
        </p:nvSpPr>
        <p:spPr>
          <a:xfrm rot="7901600">
            <a:off x="9515391" y="4322748"/>
            <a:ext cx="572095" cy="319499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1513557C-25FC-442E-B239-C9A1403EDCCE}"/>
              </a:ext>
            </a:extLst>
          </p:cNvPr>
          <p:cNvSpPr/>
          <p:nvPr/>
        </p:nvSpPr>
        <p:spPr>
          <a:xfrm rot="7901600">
            <a:off x="7183124" y="4351321"/>
            <a:ext cx="572095" cy="319499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5AFE74C-411F-4287-A4EA-1BD099C13F90}"/>
              </a:ext>
            </a:extLst>
          </p:cNvPr>
          <p:cNvSpPr txBox="1"/>
          <p:nvPr/>
        </p:nvSpPr>
        <p:spPr>
          <a:xfrm>
            <a:off x="6216017" y="5185005"/>
            <a:ext cx="54091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>
                <a:solidFill>
                  <a:srgbClr val="FF37D9"/>
                </a:solidFill>
              </a:rPr>
              <a:t>Leichte</a:t>
            </a:r>
            <a:r>
              <a:rPr lang="en-US" sz="2800" b="1" dirty="0">
                <a:solidFill>
                  <a:srgbClr val="FF37D9"/>
                </a:solidFill>
              </a:rPr>
              <a:t> </a:t>
            </a:r>
            <a:r>
              <a:rPr lang="en-US" sz="2800" b="1" dirty="0" err="1">
                <a:solidFill>
                  <a:srgbClr val="FF37D9"/>
                </a:solidFill>
              </a:rPr>
              <a:t>Schwankungen</a:t>
            </a:r>
            <a:endParaRPr lang="en-US" sz="2800" b="1" dirty="0">
              <a:solidFill>
                <a:srgbClr val="FF37D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5009617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F71851-2886-40DA-9809-3DE782B74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58AFC4-791D-43AA-A890-72A3FD243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C463CC-3836-404E-B7BA-0383EBCBE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326DF-8761-41FF-9B63-E1FFA531C339}" type="slidenum">
              <a:rPr lang="en-US" smtClean="0"/>
              <a:t>133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0A7B1F5-4121-4DED-8FF1-04FB069F22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 err="1"/>
              <a:t>Erprobungsexperimente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8B7C74E-4B70-4248-B73D-D9FAE428EC1D}"/>
              </a:ext>
            </a:extLst>
          </p:cNvPr>
          <p:cNvGrpSpPr/>
          <p:nvPr/>
        </p:nvGrpSpPr>
        <p:grpSpPr>
          <a:xfrm>
            <a:off x="6525514" y="2668066"/>
            <a:ext cx="4790184" cy="2600863"/>
            <a:chOff x="6052442" y="1834711"/>
            <a:chExt cx="4790184" cy="2600863"/>
          </a:xfrm>
        </p:grpSpPr>
        <p:pic>
          <p:nvPicPr>
            <p:cNvPr id="15" name="Picture 14" descr="Chart, line chart&#10;&#10;Description automatically generated">
              <a:extLst>
                <a:ext uri="{FF2B5EF4-FFF2-40B4-BE49-F238E27FC236}">
                  <a16:creationId xmlns:a16="http://schemas.microsoft.com/office/drawing/2014/main" id="{DE6654B6-0DCB-473C-A21C-4A6E6F81C8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918" r="-28" b="7344"/>
            <a:stretch/>
          </p:blipFill>
          <p:spPr>
            <a:xfrm>
              <a:off x="6052442" y="1834711"/>
              <a:ext cx="4790184" cy="2365814"/>
            </a:xfrm>
            <a:prstGeom prst="rect">
              <a:avLst/>
            </a:prstGeom>
          </p:spPr>
        </p:pic>
        <p:pic>
          <p:nvPicPr>
            <p:cNvPr id="16" name="Picture 15" descr="Chart, line chart&#10;&#10;Description automatically generated">
              <a:extLst>
                <a:ext uri="{FF2B5EF4-FFF2-40B4-BE49-F238E27FC236}">
                  <a16:creationId xmlns:a16="http://schemas.microsoft.com/office/drawing/2014/main" id="{23688BC7-6F74-4240-A32B-C4E921D0C3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555" t="91913" r="42408"/>
            <a:stretch/>
          </p:blipFill>
          <p:spPr>
            <a:xfrm>
              <a:off x="8324850" y="4229100"/>
              <a:ext cx="571500" cy="206474"/>
            </a:xfrm>
            <a:prstGeom prst="rect">
              <a:avLst/>
            </a:prstGeom>
          </p:spPr>
        </p:pic>
      </p:grpSp>
      <p:pic>
        <p:nvPicPr>
          <p:cNvPr id="17" name="Picture 16" descr="Chart&#10;&#10;Description automatically generated">
            <a:extLst>
              <a:ext uri="{FF2B5EF4-FFF2-40B4-BE49-F238E27FC236}">
                <a16:creationId xmlns:a16="http://schemas.microsoft.com/office/drawing/2014/main" id="{1E3A629C-F515-491C-85C6-E1914271E3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949" y="2464604"/>
            <a:ext cx="5162551" cy="2748194"/>
          </a:xfrm>
          <a:prstGeom prst="rect">
            <a:avLst/>
          </a:prstGeom>
        </p:spPr>
      </p:pic>
      <p:pic>
        <p:nvPicPr>
          <p:cNvPr id="18" name="Picture 17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7ED4A2FC-E1B8-4117-8AA8-83FC9CDB30B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9" t="1" r="53713" b="96670"/>
          <a:stretch/>
        </p:blipFill>
        <p:spPr>
          <a:xfrm>
            <a:off x="1183906" y="2054585"/>
            <a:ext cx="4521569" cy="352081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44ED0DB-05D4-4E58-8AC7-09AD1628B86C}"/>
              </a:ext>
            </a:extLst>
          </p:cNvPr>
          <p:cNvCxnSpPr/>
          <p:nvPr/>
        </p:nvCxnSpPr>
        <p:spPr>
          <a:xfrm>
            <a:off x="6096000" y="1905000"/>
            <a:ext cx="0" cy="3268462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709056D6-DF8D-47B4-AFF6-3527BA03CB72}"/>
              </a:ext>
            </a:extLst>
          </p:cNvPr>
          <p:cNvSpPr txBox="1"/>
          <p:nvPr/>
        </p:nvSpPr>
        <p:spPr>
          <a:xfrm>
            <a:off x="6382763" y="1673585"/>
            <a:ext cx="540917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>
                <a:solidFill>
                  <a:srgbClr val="FF37D9"/>
                </a:solidFill>
              </a:rPr>
              <a:t>Geringe</a:t>
            </a:r>
            <a:r>
              <a:rPr lang="en-US" sz="2800" b="1" dirty="0">
                <a:solidFill>
                  <a:srgbClr val="FF37D9"/>
                </a:solidFill>
              </a:rPr>
              <a:t> </a:t>
            </a:r>
            <a:r>
              <a:rPr lang="en-US" sz="2800" b="1" dirty="0" err="1">
                <a:solidFill>
                  <a:srgbClr val="FF37D9"/>
                </a:solidFill>
              </a:rPr>
              <a:t>Winkelfelhler</a:t>
            </a:r>
            <a:r>
              <a:rPr lang="en-US" sz="2800" b="1" dirty="0">
                <a:solidFill>
                  <a:srgbClr val="FF37D9"/>
                </a:solidFill>
              </a:rPr>
              <a:t> </a:t>
            </a:r>
            <a:r>
              <a:rPr lang="en-US" sz="2800" b="1" dirty="0" err="1">
                <a:solidFill>
                  <a:srgbClr val="FF37D9"/>
                </a:solidFill>
              </a:rPr>
              <a:t>über</a:t>
            </a:r>
            <a:r>
              <a:rPr lang="en-US" sz="2800" b="1" dirty="0">
                <a:solidFill>
                  <a:srgbClr val="FF37D9"/>
                </a:solidFill>
              </a:rPr>
              <a:t> </a:t>
            </a:r>
            <a:r>
              <a:rPr lang="en-US" sz="2800" b="1" dirty="0" err="1">
                <a:solidFill>
                  <a:srgbClr val="FF37D9"/>
                </a:solidFill>
              </a:rPr>
              <a:t>volle</a:t>
            </a:r>
            <a:r>
              <a:rPr lang="en-US" sz="2800" b="1" dirty="0">
                <a:solidFill>
                  <a:srgbClr val="FF37D9"/>
                </a:solidFill>
              </a:rPr>
              <a:t> Rotation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C1FC17CC-D71D-4E31-AC56-E6EFBDF4A6E3}"/>
              </a:ext>
            </a:extLst>
          </p:cNvPr>
          <p:cNvSpPr/>
          <p:nvPr/>
        </p:nvSpPr>
        <p:spPr>
          <a:xfrm rot="7901600">
            <a:off x="9515391" y="4322748"/>
            <a:ext cx="572095" cy="319499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1513557C-25FC-442E-B239-C9A1403EDCCE}"/>
              </a:ext>
            </a:extLst>
          </p:cNvPr>
          <p:cNvSpPr/>
          <p:nvPr/>
        </p:nvSpPr>
        <p:spPr>
          <a:xfrm rot="7901600">
            <a:off x="7183124" y="4351321"/>
            <a:ext cx="572095" cy="319499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02F11C72-CC20-471B-BC21-3E24EFAD660F}"/>
              </a:ext>
            </a:extLst>
          </p:cNvPr>
          <p:cNvSpPr/>
          <p:nvPr/>
        </p:nvSpPr>
        <p:spPr>
          <a:xfrm rot="7901600">
            <a:off x="3905166" y="4351323"/>
            <a:ext cx="572095" cy="319499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A1DA1978-F677-46F9-8E9B-225322CDB79D}"/>
              </a:ext>
            </a:extLst>
          </p:cNvPr>
          <p:cNvSpPr/>
          <p:nvPr/>
        </p:nvSpPr>
        <p:spPr>
          <a:xfrm rot="7901600">
            <a:off x="1582424" y="4351321"/>
            <a:ext cx="572095" cy="319499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5AFE74C-411F-4287-A4EA-1BD099C13F90}"/>
              </a:ext>
            </a:extLst>
          </p:cNvPr>
          <p:cNvSpPr txBox="1"/>
          <p:nvPr/>
        </p:nvSpPr>
        <p:spPr>
          <a:xfrm>
            <a:off x="6216017" y="5185005"/>
            <a:ext cx="54091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>
                <a:solidFill>
                  <a:srgbClr val="FF37D9"/>
                </a:solidFill>
              </a:rPr>
              <a:t>Leichte</a:t>
            </a:r>
            <a:r>
              <a:rPr lang="en-US" sz="2800" b="1" dirty="0">
                <a:solidFill>
                  <a:srgbClr val="FF37D9"/>
                </a:solidFill>
              </a:rPr>
              <a:t> </a:t>
            </a:r>
            <a:r>
              <a:rPr lang="en-US" sz="2800" b="1" dirty="0" err="1">
                <a:solidFill>
                  <a:srgbClr val="FF37D9"/>
                </a:solidFill>
              </a:rPr>
              <a:t>Schwankungen</a:t>
            </a:r>
            <a:endParaRPr lang="en-US" sz="2800" b="1" dirty="0">
              <a:solidFill>
                <a:srgbClr val="FF37D9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D6F7C0C-CBE9-449D-BAEB-B551111B0E6D}"/>
              </a:ext>
            </a:extLst>
          </p:cNvPr>
          <p:cNvSpPr txBox="1"/>
          <p:nvPr/>
        </p:nvSpPr>
        <p:spPr>
          <a:xfrm>
            <a:off x="228601" y="5185005"/>
            <a:ext cx="60120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>
                <a:solidFill>
                  <a:srgbClr val="FF37D9"/>
                </a:solidFill>
              </a:rPr>
              <a:t>Leichte</a:t>
            </a:r>
            <a:r>
              <a:rPr lang="en-US" sz="2800" b="1" dirty="0">
                <a:solidFill>
                  <a:srgbClr val="FF37D9"/>
                </a:solidFill>
              </a:rPr>
              <a:t> </a:t>
            </a:r>
            <a:r>
              <a:rPr lang="en-US" sz="2800" b="1" dirty="0" err="1">
                <a:solidFill>
                  <a:srgbClr val="FF37D9"/>
                </a:solidFill>
              </a:rPr>
              <a:t>Anhebung</a:t>
            </a:r>
            <a:r>
              <a:rPr lang="en-US" sz="2800" b="1" dirty="0">
                <a:solidFill>
                  <a:srgbClr val="FF37D9"/>
                </a:solidFill>
              </a:rPr>
              <a:t>, </a:t>
            </a:r>
            <a:r>
              <a:rPr lang="en-US" sz="2800" b="1" dirty="0" err="1">
                <a:solidFill>
                  <a:srgbClr val="FF37D9"/>
                </a:solidFill>
              </a:rPr>
              <a:t>Lücke</a:t>
            </a:r>
            <a:r>
              <a:rPr lang="en-US" sz="2800" b="1" dirty="0">
                <a:solidFill>
                  <a:srgbClr val="FF37D9"/>
                </a:solidFill>
              </a:rPr>
              <a:t> in </a:t>
            </a:r>
            <a:r>
              <a:rPr lang="en-US" sz="2800" b="1" dirty="0" err="1">
                <a:solidFill>
                  <a:srgbClr val="FF37D9"/>
                </a:solidFill>
              </a:rPr>
              <a:t>Abdeckung</a:t>
            </a:r>
            <a:endParaRPr lang="en-US" sz="2800" b="1" dirty="0">
              <a:solidFill>
                <a:srgbClr val="FF37D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9873877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DDA28694-8C58-4B4A-B912-473BE7023F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4551" y="2696641"/>
            <a:ext cx="5178392" cy="255331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C9803AA-21AA-453D-B42A-4ED48917DA17}"/>
              </a:ext>
            </a:extLst>
          </p:cNvPr>
          <p:cNvSpPr txBox="1"/>
          <p:nvPr/>
        </p:nvSpPr>
        <p:spPr>
          <a:xfrm>
            <a:off x="6288307" y="5833130"/>
            <a:ext cx="4114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CIA – Confidence-Interval-Angle</a:t>
            </a:r>
          </a:p>
          <a:p>
            <a:r>
              <a:rPr lang="en-US" sz="1400" dirty="0"/>
              <a:t>CIR – Confidence-Interval-Radius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F71851-2886-40DA-9809-3DE782B74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58AFC4-791D-43AA-A890-72A3FD243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C463CC-3836-404E-B7BA-0383EBCBE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326DF-8761-41FF-9B63-E1FFA531C339}" type="slidenum">
              <a:rPr lang="en-US" smtClean="0"/>
              <a:t>134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0A7B1F5-4121-4DED-8FF1-04FB069F22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 err="1"/>
              <a:t>Erprobungsexperimente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7" name="Picture 16" descr="Chart&#10;&#10;Description automatically generated">
            <a:extLst>
              <a:ext uri="{FF2B5EF4-FFF2-40B4-BE49-F238E27FC236}">
                <a16:creationId xmlns:a16="http://schemas.microsoft.com/office/drawing/2014/main" id="{207DFF40-8F5A-453B-8635-61CCAB889B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949" y="2464604"/>
            <a:ext cx="5162551" cy="2748194"/>
          </a:xfrm>
          <a:prstGeom prst="rect">
            <a:avLst/>
          </a:prstGeom>
        </p:spPr>
      </p:pic>
      <p:pic>
        <p:nvPicPr>
          <p:cNvPr id="18" name="Picture 17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F036CA1C-BD1D-4CFB-992B-CDE3701FE72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9" t="1" r="53713" b="96670"/>
          <a:stretch/>
        </p:blipFill>
        <p:spPr>
          <a:xfrm>
            <a:off x="1183906" y="2054585"/>
            <a:ext cx="4521569" cy="352081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CC8771A-15A9-48F1-86A0-D1DA25122021}"/>
              </a:ext>
            </a:extLst>
          </p:cNvPr>
          <p:cNvCxnSpPr/>
          <p:nvPr/>
        </p:nvCxnSpPr>
        <p:spPr>
          <a:xfrm>
            <a:off x="6096000" y="1905000"/>
            <a:ext cx="0" cy="3268462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5901F14A-2A6C-465C-9041-7CA20BF38666}"/>
              </a:ext>
            </a:extLst>
          </p:cNvPr>
          <p:cNvSpPr txBox="1"/>
          <p:nvPr/>
        </p:nvSpPr>
        <p:spPr>
          <a:xfrm>
            <a:off x="228601" y="5185005"/>
            <a:ext cx="60120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>
                <a:solidFill>
                  <a:srgbClr val="FF37D9"/>
                </a:solidFill>
              </a:rPr>
              <a:t>Leichte</a:t>
            </a:r>
            <a:r>
              <a:rPr lang="en-US" sz="2800" b="1" dirty="0">
                <a:solidFill>
                  <a:srgbClr val="FF37D9"/>
                </a:solidFill>
              </a:rPr>
              <a:t> </a:t>
            </a:r>
            <a:r>
              <a:rPr lang="en-US" sz="2800" b="1" dirty="0" err="1">
                <a:solidFill>
                  <a:srgbClr val="FF37D9"/>
                </a:solidFill>
              </a:rPr>
              <a:t>Anhebung</a:t>
            </a:r>
            <a:r>
              <a:rPr lang="en-US" sz="2800" b="1" dirty="0">
                <a:solidFill>
                  <a:srgbClr val="FF37D9"/>
                </a:solidFill>
              </a:rPr>
              <a:t>, </a:t>
            </a:r>
            <a:r>
              <a:rPr lang="en-US" sz="2800" b="1" dirty="0" err="1">
                <a:solidFill>
                  <a:srgbClr val="FF37D9"/>
                </a:solidFill>
              </a:rPr>
              <a:t>Lücke</a:t>
            </a:r>
            <a:r>
              <a:rPr lang="en-US" sz="2800" b="1" dirty="0">
                <a:solidFill>
                  <a:srgbClr val="FF37D9"/>
                </a:solidFill>
              </a:rPr>
              <a:t> in </a:t>
            </a:r>
            <a:r>
              <a:rPr lang="en-US" sz="2800" b="1" dirty="0" err="1">
                <a:solidFill>
                  <a:srgbClr val="FF37D9"/>
                </a:solidFill>
              </a:rPr>
              <a:t>Abdeckung</a:t>
            </a:r>
            <a:endParaRPr lang="en-US" sz="2800" b="1" dirty="0">
              <a:solidFill>
                <a:srgbClr val="FF37D9"/>
              </a:solidFill>
            </a:endParaRPr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A725C06D-AB08-475E-BF25-A57DED38F984}"/>
              </a:ext>
            </a:extLst>
          </p:cNvPr>
          <p:cNvSpPr/>
          <p:nvPr/>
        </p:nvSpPr>
        <p:spPr>
          <a:xfrm rot="7901600">
            <a:off x="3905166" y="4351323"/>
            <a:ext cx="572095" cy="319499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67BAA3AA-CECF-41AF-8C67-B2AF8350B232}"/>
              </a:ext>
            </a:extLst>
          </p:cNvPr>
          <p:cNvSpPr/>
          <p:nvPr/>
        </p:nvSpPr>
        <p:spPr>
          <a:xfrm rot="7901600">
            <a:off x="1582424" y="4351321"/>
            <a:ext cx="572095" cy="319499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6785237-F942-4E28-BBBF-F2A81F450160}"/>
              </a:ext>
            </a:extLst>
          </p:cNvPr>
          <p:cNvSpPr txBox="1"/>
          <p:nvPr/>
        </p:nvSpPr>
        <p:spPr>
          <a:xfrm>
            <a:off x="6179942" y="5185005"/>
            <a:ext cx="60120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>
                <a:solidFill>
                  <a:srgbClr val="FF37D9"/>
                </a:solidFill>
              </a:rPr>
              <a:t>Hohes</a:t>
            </a:r>
            <a:r>
              <a:rPr lang="en-US" sz="2800" b="1" dirty="0">
                <a:solidFill>
                  <a:srgbClr val="FF37D9"/>
                </a:solidFill>
              </a:rPr>
              <a:t> </a:t>
            </a:r>
            <a:r>
              <a:rPr lang="en-US" sz="2800" b="1" dirty="0" err="1">
                <a:solidFill>
                  <a:srgbClr val="FF37D9"/>
                </a:solidFill>
              </a:rPr>
              <a:t>Vertrauen</a:t>
            </a:r>
            <a:r>
              <a:rPr lang="en-US" sz="2800" b="1" dirty="0">
                <a:solidFill>
                  <a:srgbClr val="FF37D9"/>
                </a:solidFill>
              </a:rPr>
              <a:t>, </a:t>
            </a:r>
            <a:r>
              <a:rPr lang="en-US" sz="2800" b="1" dirty="0" err="1">
                <a:solidFill>
                  <a:srgbClr val="FF37D9"/>
                </a:solidFill>
              </a:rPr>
              <a:t>enge</a:t>
            </a:r>
            <a:r>
              <a:rPr lang="en-US" sz="2800" b="1" dirty="0">
                <a:solidFill>
                  <a:srgbClr val="FF37D9"/>
                </a:solidFill>
              </a:rPr>
              <a:t> </a:t>
            </a:r>
            <a:r>
              <a:rPr lang="en-US" sz="2800" b="1" dirty="0" err="1">
                <a:solidFill>
                  <a:srgbClr val="FF37D9"/>
                </a:solidFill>
              </a:rPr>
              <a:t>Intervalle</a:t>
            </a:r>
            <a:endParaRPr lang="en-US" sz="2800" b="1" dirty="0">
              <a:solidFill>
                <a:srgbClr val="FF37D9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FA5B388-D913-44FF-880B-9105122E168D}"/>
              </a:ext>
            </a:extLst>
          </p:cNvPr>
          <p:cNvSpPr/>
          <p:nvPr/>
        </p:nvSpPr>
        <p:spPr>
          <a:xfrm>
            <a:off x="10582275" y="2706166"/>
            <a:ext cx="142875" cy="1989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789182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DDA28694-8C58-4B4A-B912-473BE7023F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4551" y="2696641"/>
            <a:ext cx="5178392" cy="255331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C9803AA-21AA-453D-B42A-4ED48917DA17}"/>
              </a:ext>
            </a:extLst>
          </p:cNvPr>
          <p:cNvSpPr txBox="1"/>
          <p:nvPr/>
        </p:nvSpPr>
        <p:spPr>
          <a:xfrm>
            <a:off x="6288307" y="5833130"/>
            <a:ext cx="4114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CIA – Confidence-Interval-Angle</a:t>
            </a:r>
          </a:p>
          <a:p>
            <a:r>
              <a:rPr lang="en-US" sz="1400" dirty="0"/>
              <a:t>CIR – Confidence-Interval-Radius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F71851-2886-40DA-9809-3DE782B74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58AFC4-791D-43AA-A890-72A3FD243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C463CC-3836-404E-B7BA-0383EBCBE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326DF-8761-41FF-9B63-E1FFA531C339}" type="slidenum">
              <a:rPr lang="en-US" smtClean="0"/>
              <a:t>135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0A7B1F5-4121-4DED-8FF1-04FB069F22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 err="1"/>
              <a:t>Erprobungsexperimente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7" name="Picture 16" descr="Chart&#10;&#10;Description automatically generated">
            <a:extLst>
              <a:ext uri="{FF2B5EF4-FFF2-40B4-BE49-F238E27FC236}">
                <a16:creationId xmlns:a16="http://schemas.microsoft.com/office/drawing/2014/main" id="{207DFF40-8F5A-453B-8635-61CCAB889B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949" y="2464604"/>
            <a:ext cx="5162551" cy="2748194"/>
          </a:xfrm>
          <a:prstGeom prst="rect">
            <a:avLst/>
          </a:prstGeom>
        </p:spPr>
      </p:pic>
      <p:pic>
        <p:nvPicPr>
          <p:cNvPr id="18" name="Picture 17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F036CA1C-BD1D-4CFB-992B-CDE3701FE72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9" t="1" r="53713" b="96670"/>
          <a:stretch/>
        </p:blipFill>
        <p:spPr>
          <a:xfrm>
            <a:off x="1183906" y="2054585"/>
            <a:ext cx="4521569" cy="352081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CC8771A-15A9-48F1-86A0-D1DA25122021}"/>
              </a:ext>
            </a:extLst>
          </p:cNvPr>
          <p:cNvCxnSpPr/>
          <p:nvPr/>
        </p:nvCxnSpPr>
        <p:spPr>
          <a:xfrm>
            <a:off x="6096000" y="1905000"/>
            <a:ext cx="0" cy="3268462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007516DC-4614-4540-82F3-EC5D6C338BAD}"/>
              </a:ext>
            </a:extLst>
          </p:cNvPr>
          <p:cNvSpPr/>
          <p:nvPr/>
        </p:nvSpPr>
        <p:spPr>
          <a:xfrm rot="18900000">
            <a:off x="9207434" y="3269251"/>
            <a:ext cx="572095" cy="319499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F32CF257-5DAC-4755-A1C9-F24CF3A0923F}"/>
              </a:ext>
            </a:extLst>
          </p:cNvPr>
          <p:cNvSpPr/>
          <p:nvPr/>
        </p:nvSpPr>
        <p:spPr>
          <a:xfrm rot="18900000">
            <a:off x="7122817" y="3269249"/>
            <a:ext cx="572095" cy="319499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901F14A-2A6C-465C-9041-7CA20BF38666}"/>
              </a:ext>
            </a:extLst>
          </p:cNvPr>
          <p:cNvSpPr txBox="1"/>
          <p:nvPr/>
        </p:nvSpPr>
        <p:spPr>
          <a:xfrm>
            <a:off x="228601" y="5185005"/>
            <a:ext cx="60120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>
                <a:solidFill>
                  <a:srgbClr val="FF37D9"/>
                </a:solidFill>
              </a:rPr>
              <a:t>Leichte</a:t>
            </a:r>
            <a:r>
              <a:rPr lang="en-US" sz="2800" b="1" dirty="0">
                <a:solidFill>
                  <a:srgbClr val="FF37D9"/>
                </a:solidFill>
              </a:rPr>
              <a:t> </a:t>
            </a:r>
            <a:r>
              <a:rPr lang="en-US" sz="2800" b="1" dirty="0" err="1">
                <a:solidFill>
                  <a:srgbClr val="FF37D9"/>
                </a:solidFill>
              </a:rPr>
              <a:t>Anhebung</a:t>
            </a:r>
            <a:r>
              <a:rPr lang="en-US" sz="2800" b="1" dirty="0">
                <a:solidFill>
                  <a:srgbClr val="FF37D9"/>
                </a:solidFill>
              </a:rPr>
              <a:t>, </a:t>
            </a:r>
            <a:r>
              <a:rPr lang="en-US" sz="2800" b="1" dirty="0" err="1">
                <a:solidFill>
                  <a:srgbClr val="FF37D9"/>
                </a:solidFill>
              </a:rPr>
              <a:t>Lücke</a:t>
            </a:r>
            <a:r>
              <a:rPr lang="en-US" sz="2800" b="1" dirty="0">
                <a:solidFill>
                  <a:srgbClr val="FF37D9"/>
                </a:solidFill>
              </a:rPr>
              <a:t> in </a:t>
            </a:r>
            <a:r>
              <a:rPr lang="en-US" sz="2800" b="1" dirty="0" err="1">
                <a:solidFill>
                  <a:srgbClr val="FF37D9"/>
                </a:solidFill>
              </a:rPr>
              <a:t>Abdeckung</a:t>
            </a:r>
            <a:endParaRPr lang="en-US" sz="2800" b="1" dirty="0">
              <a:solidFill>
                <a:srgbClr val="FF37D9"/>
              </a:solidFill>
            </a:endParaRPr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96733A38-8F8B-4D05-BFFD-D06C2CA63A8D}"/>
              </a:ext>
            </a:extLst>
          </p:cNvPr>
          <p:cNvSpPr/>
          <p:nvPr/>
        </p:nvSpPr>
        <p:spPr>
          <a:xfrm rot="2700000">
            <a:off x="9207434" y="4167646"/>
            <a:ext cx="572095" cy="319499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B502F021-8496-4C6D-9319-FB47C120FD49}"/>
              </a:ext>
            </a:extLst>
          </p:cNvPr>
          <p:cNvSpPr/>
          <p:nvPr/>
        </p:nvSpPr>
        <p:spPr>
          <a:xfrm rot="2700000">
            <a:off x="7122817" y="4167644"/>
            <a:ext cx="572095" cy="319499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A725C06D-AB08-475E-BF25-A57DED38F984}"/>
              </a:ext>
            </a:extLst>
          </p:cNvPr>
          <p:cNvSpPr/>
          <p:nvPr/>
        </p:nvSpPr>
        <p:spPr>
          <a:xfrm rot="7901600">
            <a:off x="3905166" y="4351323"/>
            <a:ext cx="572095" cy="319499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67BAA3AA-CECF-41AF-8C67-B2AF8350B232}"/>
              </a:ext>
            </a:extLst>
          </p:cNvPr>
          <p:cNvSpPr/>
          <p:nvPr/>
        </p:nvSpPr>
        <p:spPr>
          <a:xfrm rot="7901600">
            <a:off x="1582424" y="4351321"/>
            <a:ext cx="572095" cy="319499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B84AC2A-AC1C-4B26-B40C-5FCE701BEC73}"/>
              </a:ext>
            </a:extLst>
          </p:cNvPr>
          <p:cNvSpPr txBox="1"/>
          <p:nvPr/>
        </p:nvSpPr>
        <p:spPr>
          <a:xfrm>
            <a:off x="6179942" y="5185005"/>
            <a:ext cx="60120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>
                <a:solidFill>
                  <a:srgbClr val="FF37D9"/>
                </a:solidFill>
              </a:rPr>
              <a:t>Hohes</a:t>
            </a:r>
            <a:r>
              <a:rPr lang="en-US" sz="2800" b="1" dirty="0">
                <a:solidFill>
                  <a:srgbClr val="FF37D9"/>
                </a:solidFill>
              </a:rPr>
              <a:t> </a:t>
            </a:r>
            <a:r>
              <a:rPr lang="en-US" sz="2800" b="1" dirty="0" err="1">
                <a:solidFill>
                  <a:srgbClr val="FF37D9"/>
                </a:solidFill>
              </a:rPr>
              <a:t>Vertrauen</a:t>
            </a:r>
            <a:r>
              <a:rPr lang="en-US" sz="2800" b="1" dirty="0">
                <a:solidFill>
                  <a:srgbClr val="FF37D9"/>
                </a:solidFill>
              </a:rPr>
              <a:t>, </a:t>
            </a:r>
            <a:r>
              <a:rPr lang="en-US" sz="2800" b="1" dirty="0" err="1">
                <a:solidFill>
                  <a:srgbClr val="FF37D9"/>
                </a:solidFill>
              </a:rPr>
              <a:t>enge</a:t>
            </a:r>
            <a:r>
              <a:rPr lang="en-US" sz="2800" b="1" dirty="0">
                <a:solidFill>
                  <a:srgbClr val="FF37D9"/>
                </a:solidFill>
              </a:rPr>
              <a:t> </a:t>
            </a:r>
            <a:r>
              <a:rPr lang="en-US" sz="2800" b="1" dirty="0" err="1">
                <a:solidFill>
                  <a:srgbClr val="FF37D9"/>
                </a:solidFill>
              </a:rPr>
              <a:t>Intervalle</a:t>
            </a:r>
            <a:endParaRPr lang="en-US" sz="2800" b="1" dirty="0">
              <a:solidFill>
                <a:srgbClr val="FF37D9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10D65B3-2B42-4488-AE08-B873EBF99F00}"/>
              </a:ext>
            </a:extLst>
          </p:cNvPr>
          <p:cNvSpPr txBox="1"/>
          <p:nvPr/>
        </p:nvSpPr>
        <p:spPr>
          <a:xfrm>
            <a:off x="6172226" y="2039737"/>
            <a:ext cx="60120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>
                <a:solidFill>
                  <a:srgbClr val="FF37D9"/>
                </a:solidFill>
              </a:rPr>
              <a:t>Anzeige</a:t>
            </a:r>
            <a:r>
              <a:rPr lang="en-US" sz="2800" b="1" dirty="0">
                <a:solidFill>
                  <a:srgbClr val="FF37D9"/>
                </a:solidFill>
              </a:rPr>
              <a:t> der </a:t>
            </a:r>
            <a:r>
              <a:rPr lang="en-US" sz="2800" b="1" dirty="0" err="1">
                <a:solidFill>
                  <a:srgbClr val="FF37D9"/>
                </a:solidFill>
              </a:rPr>
              <a:t>Abdeckungslücke</a:t>
            </a:r>
            <a:endParaRPr lang="en-US" sz="2800" b="1" dirty="0">
              <a:solidFill>
                <a:srgbClr val="FF37D9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AD3C63C-EFF4-444A-BF33-88D7FC9E3A76}"/>
              </a:ext>
            </a:extLst>
          </p:cNvPr>
          <p:cNvSpPr/>
          <p:nvPr/>
        </p:nvSpPr>
        <p:spPr>
          <a:xfrm>
            <a:off x="10582275" y="2706166"/>
            <a:ext cx="142875" cy="1989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473756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Chart&#10;&#10;Description automatically generated">
            <a:extLst>
              <a:ext uri="{FF2B5EF4-FFF2-40B4-BE49-F238E27FC236}">
                <a16:creationId xmlns:a16="http://schemas.microsoft.com/office/drawing/2014/main" id="{7E78E2CB-7D29-4953-9053-B93F183891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949" y="2464604"/>
            <a:ext cx="5162551" cy="274819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08433BE-5BA5-4CA8-85C5-A350DF23F92F}"/>
              </a:ext>
            </a:extLst>
          </p:cNvPr>
          <p:cNvSpPr txBox="1"/>
          <p:nvPr/>
        </p:nvSpPr>
        <p:spPr>
          <a:xfrm>
            <a:off x="6276974" y="5565872"/>
            <a:ext cx="4114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SLLA – Standardized-Logarithmic-Loss-Angle</a:t>
            </a:r>
          </a:p>
          <a:p>
            <a:r>
              <a:rPr lang="en-US" sz="1400" dirty="0"/>
              <a:t>SLLR – Standardized-Logarithmic-Loss-Radius</a:t>
            </a:r>
          </a:p>
          <a:p>
            <a:r>
              <a:rPr lang="en-US" sz="1400" dirty="0"/>
              <a:t>MSLLA – Mean-Standardized-Logarithmic-Loss-Angle</a:t>
            </a:r>
          </a:p>
          <a:p>
            <a:r>
              <a:rPr lang="en-US" sz="1400" dirty="0"/>
              <a:t>MSLLR – Mean-Standardized-Logarithmic-Loss-Radius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F71851-2886-40DA-9809-3DE782B74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58AFC4-791D-43AA-A890-72A3FD243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C463CC-3836-404E-B7BA-0383EBCBE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326DF-8761-41FF-9B63-E1FFA531C339}" type="slidenum">
              <a:rPr lang="en-US" smtClean="0"/>
              <a:t>136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0A7B1F5-4121-4DED-8FF1-04FB069F22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 err="1"/>
              <a:t>Erprobungsexperimente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CE7B1E8C-5AE5-494E-85F7-20C4CBB372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0779" y="2698427"/>
            <a:ext cx="4964586" cy="2494085"/>
          </a:xfrm>
          <a:prstGeom prst="rect">
            <a:avLst/>
          </a:prstGeom>
        </p:spPr>
      </p:pic>
      <p:pic>
        <p:nvPicPr>
          <p:cNvPr id="15" name="Picture 14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9898FA14-09C7-42E7-9B05-D0E6E8865CD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9" t="1" r="53713" b="96670"/>
          <a:stretch/>
        </p:blipFill>
        <p:spPr>
          <a:xfrm>
            <a:off x="1183906" y="2054585"/>
            <a:ext cx="4521569" cy="352081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5A773D6-3702-4F8B-A98C-65862B58F7F9}"/>
              </a:ext>
            </a:extLst>
          </p:cNvPr>
          <p:cNvCxnSpPr/>
          <p:nvPr/>
        </p:nvCxnSpPr>
        <p:spPr>
          <a:xfrm>
            <a:off x="6096000" y="1905000"/>
            <a:ext cx="0" cy="3268462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82E5C24-223D-4858-B7D4-F80DF593BEE1}"/>
              </a:ext>
            </a:extLst>
          </p:cNvPr>
          <p:cNvSpPr txBox="1"/>
          <p:nvPr/>
        </p:nvSpPr>
        <p:spPr>
          <a:xfrm>
            <a:off x="228601" y="5185005"/>
            <a:ext cx="60120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>
                <a:solidFill>
                  <a:srgbClr val="FF37D9"/>
                </a:solidFill>
              </a:rPr>
              <a:t>Leichte</a:t>
            </a:r>
            <a:r>
              <a:rPr lang="en-US" sz="2800" b="1" dirty="0">
                <a:solidFill>
                  <a:srgbClr val="FF37D9"/>
                </a:solidFill>
              </a:rPr>
              <a:t> </a:t>
            </a:r>
            <a:r>
              <a:rPr lang="en-US" sz="2800" b="1" dirty="0" err="1">
                <a:solidFill>
                  <a:srgbClr val="FF37D9"/>
                </a:solidFill>
              </a:rPr>
              <a:t>Anhebung</a:t>
            </a:r>
            <a:r>
              <a:rPr lang="en-US" sz="2800" b="1" dirty="0">
                <a:solidFill>
                  <a:srgbClr val="FF37D9"/>
                </a:solidFill>
              </a:rPr>
              <a:t>, </a:t>
            </a:r>
            <a:r>
              <a:rPr lang="en-US" sz="2800" b="1" dirty="0" err="1">
                <a:solidFill>
                  <a:srgbClr val="FF37D9"/>
                </a:solidFill>
              </a:rPr>
              <a:t>Lücke</a:t>
            </a:r>
            <a:r>
              <a:rPr lang="en-US" sz="2800" b="1" dirty="0">
                <a:solidFill>
                  <a:srgbClr val="FF37D9"/>
                </a:solidFill>
              </a:rPr>
              <a:t> in </a:t>
            </a:r>
            <a:r>
              <a:rPr lang="en-US" sz="2800" b="1" dirty="0" err="1">
                <a:solidFill>
                  <a:srgbClr val="FF37D9"/>
                </a:solidFill>
              </a:rPr>
              <a:t>Abdeckung</a:t>
            </a:r>
            <a:endParaRPr lang="en-US" sz="2800" b="1" dirty="0">
              <a:solidFill>
                <a:srgbClr val="FF37D9"/>
              </a:solidFill>
            </a:endParaRP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32DE7BCF-A18F-40BD-A03F-8FD20D7EA49F}"/>
              </a:ext>
            </a:extLst>
          </p:cNvPr>
          <p:cNvSpPr/>
          <p:nvPr/>
        </p:nvSpPr>
        <p:spPr>
          <a:xfrm rot="7901600">
            <a:off x="3905166" y="4351323"/>
            <a:ext cx="572095" cy="319499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F38AC18E-83EC-43BB-915E-0C3D66B52552}"/>
              </a:ext>
            </a:extLst>
          </p:cNvPr>
          <p:cNvSpPr/>
          <p:nvPr/>
        </p:nvSpPr>
        <p:spPr>
          <a:xfrm rot="7901600">
            <a:off x="1582424" y="4351321"/>
            <a:ext cx="572095" cy="319499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1647639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Chart&#10;&#10;Description automatically generated">
            <a:extLst>
              <a:ext uri="{FF2B5EF4-FFF2-40B4-BE49-F238E27FC236}">
                <a16:creationId xmlns:a16="http://schemas.microsoft.com/office/drawing/2014/main" id="{7E78E2CB-7D29-4953-9053-B93F183891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949" y="2464604"/>
            <a:ext cx="5162551" cy="274819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08433BE-5BA5-4CA8-85C5-A350DF23F92F}"/>
              </a:ext>
            </a:extLst>
          </p:cNvPr>
          <p:cNvSpPr txBox="1"/>
          <p:nvPr/>
        </p:nvSpPr>
        <p:spPr>
          <a:xfrm>
            <a:off x="6276974" y="5565872"/>
            <a:ext cx="4114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SLLA – Standardized-Logarithmic-Loss-Angle</a:t>
            </a:r>
          </a:p>
          <a:p>
            <a:r>
              <a:rPr lang="en-US" sz="1400" dirty="0"/>
              <a:t>SLLR – Standardized-Logarithmic-Loss-Radius</a:t>
            </a:r>
          </a:p>
          <a:p>
            <a:r>
              <a:rPr lang="en-US" sz="1400" dirty="0"/>
              <a:t>MSLLA – Mean-Standardized-Logarithmic-Loss-Angle</a:t>
            </a:r>
          </a:p>
          <a:p>
            <a:r>
              <a:rPr lang="en-US" sz="1400" dirty="0"/>
              <a:t>MSLLR – Mean-Standardized-Logarithmic-Loss-Radius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F71851-2886-40DA-9809-3DE782B74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58AFC4-791D-43AA-A890-72A3FD243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C463CC-3836-404E-B7BA-0383EBCBE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326DF-8761-41FF-9B63-E1FFA531C339}" type="slidenum">
              <a:rPr lang="en-US" smtClean="0"/>
              <a:t>137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0A7B1F5-4121-4DED-8FF1-04FB069F22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 err="1"/>
              <a:t>Erprobungsexperimente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CE7B1E8C-5AE5-494E-85F7-20C4CBB372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0779" y="2698427"/>
            <a:ext cx="4964586" cy="2494085"/>
          </a:xfrm>
          <a:prstGeom prst="rect">
            <a:avLst/>
          </a:prstGeom>
        </p:spPr>
      </p:pic>
      <p:pic>
        <p:nvPicPr>
          <p:cNvPr id="15" name="Picture 14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9898FA14-09C7-42E7-9B05-D0E6E8865CD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9" t="1" r="53713" b="96670"/>
          <a:stretch/>
        </p:blipFill>
        <p:spPr>
          <a:xfrm>
            <a:off x="1183906" y="2054585"/>
            <a:ext cx="4521569" cy="352081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5A773D6-3702-4F8B-A98C-65862B58F7F9}"/>
              </a:ext>
            </a:extLst>
          </p:cNvPr>
          <p:cNvCxnSpPr/>
          <p:nvPr/>
        </p:nvCxnSpPr>
        <p:spPr>
          <a:xfrm>
            <a:off x="6096000" y="1905000"/>
            <a:ext cx="0" cy="3268462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82E5C24-223D-4858-B7D4-F80DF593BEE1}"/>
              </a:ext>
            </a:extLst>
          </p:cNvPr>
          <p:cNvSpPr txBox="1"/>
          <p:nvPr/>
        </p:nvSpPr>
        <p:spPr>
          <a:xfrm>
            <a:off x="228601" y="5185005"/>
            <a:ext cx="60120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>
                <a:solidFill>
                  <a:srgbClr val="FF37D9"/>
                </a:solidFill>
              </a:rPr>
              <a:t>Leichte</a:t>
            </a:r>
            <a:r>
              <a:rPr lang="en-US" sz="2800" b="1" dirty="0">
                <a:solidFill>
                  <a:srgbClr val="FF37D9"/>
                </a:solidFill>
              </a:rPr>
              <a:t> </a:t>
            </a:r>
            <a:r>
              <a:rPr lang="en-US" sz="2800" b="1" dirty="0" err="1">
                <a:solidFill>
                  <a:srgbClr val="FF37D9"/>
                </a:solidFill>
              </a:rPr>
              <a:t>Anhebung</a:t>
            </a:r>
            <a:r>
              <a:rPr lang="en-US" sz="2800" b="1" dirty="0">
                <a:solidFill>
                  <a:srgbClr val="FF37D9"/>
                </a:solidFill>
              </a:rPr>
              <a:t>, </a:t>
            </a:r>
            <a:r>
              <a:rPr lang="en-US" sz="2800" b="1" dirty="0" err="1">
                <a:solidFill>
                  <a:srgbClr val="FF37D9"/>
                </a:solidFill>
              </a:rPr>
              <a:t>Lücke</a:t>
            </a:r>
            <a:r>
              <a:rPr lang="en-US" sz="2800" b="1" dirty="0">
                <a:solidFill>
                  <a:srgbClr val="FF37D9"/>
                </a:solidFill>
              </a:rPr>
              <a:t> in </a:t>
            </a:r>
            <a:r>
              <a:rPr lang="en-US" sz="2800" b="1" dirty="0" err="1">
                <a:solidFill>
                  <a:srgbClr val="FF37D9"/>
                </a:solidFill>
              </a:rPr>
              <a:t>Abdeckung</a:t>
            </a:r>
            <a:endParaRPr lang="en-US" sz="2800" b="1" dirty="0">
              <a:solidFill>
                <a:srgbClr val="FF37D9"/>
              </a:solidFill>
            </a:endParaRP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32DE7BCF-A18F-40BD-A03F-8FD20D7EA49F}"/>
              </a:ext>
            </a:extLst>
          </p:cNvPr>
          <p:cNvSpPr/>
          <p:nvPr/>
        </p:nvSpPr>
        <p:spPr>
          <a:xfrm rot="7901600">
            <a:off x="3905166" y="4351323"/>
            <a:ext cx="572095" cy="319499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F38AC18E-83EC-43BB-915E-0C3D66B52552}"/>
              </a:ext>
            </a:extLst>
          </p:cNvPr>
          <p:cNvSpPr/>
          <p:nvPr/>
        </p:nvSpPr>
        <p:spPr>
          <a:xfrm rot="7901600">
            <a:off x="1582424" y="4351321"/>
            <a:ext cx="572095" cy="319499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9066B06-5340-4630-8D8B-7AF9392060CC}"/>
              </a:ext>
            </a:extLst>
          </p:cNvPr>
          <p:cNvSpPr txBox="1"/>
          <p:nvPr/>
        </p:nvSpPr>
        <p:spPr>
          <a:xfrm>
            <a:off x="5934075" y="5185005"/>
            <a:ext cx="60120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37D9"/>
                </a:solidFill>
              </a:rPr>
              <a:t>Starke </a:t>
            </a:r>
            <a:r>
              <a:rPr lang="en-US" sz="2800" b="1" dirty="0" err="1">
                <a:solidFill>
                  <a:srgbClr val="FF37D9"/>
                </a:solidFill>
              </a:rPr>
              <a:t>Generalisierung</a:t>
            </a:r>
            <a:endParaRPr lang="en-US" sz="2800" b="1" dirty="0">
              <a:solidFill>
                <a:srgbClr val="FF37D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1387412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Chart&#10;&#10;Description automatically generated">
            <a:extLst>
              <a:ext uri="{FF2B5EF4-FFF2-40B4-BE49-F238E27FC236}">
                <a16:creationId xmlns:a16="http://schemas.microsoft.com/office/drawing/2014/main" id="{7E78E2CB-7D29-4953-9053-B93F183891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949" y="2464604"/>
            <a:ext cx="5162551" cy="274819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08433BE-5BA5-4CA8-85C5-A350DF23F92F}"/>
              </a:ext>
            </a:extLst>
          </p:cNvPr>
          <p:cNvSpPr txBox="1"/>
          <p:nvPr/>
        </p:nvSpPr>
        <p:spPr>
          <a:xfrm>
            <a:off x="6276974" y="5565872"/>
            <a:ext cx="4114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SLLA – Standardized-Logarithmic-Loss-Angle</a:t>
            </a:r>
          </a:p>
          <a:p>
            <a:r>
              <a:rPr lang="en-US" sz="1400" dirty="0"/>
              <a:t>SLLR – Standardized-Logarithmic-Loss-Radius</a:t>
            </a:r>
          </a:p>
          <a:p>
            <a:r>
              <a:rPr lang="en-US" sz="1400" dirty="0"/>
              <a:t>MSLLA – Mean-Standardized-Logarithmic-Loss-Angle</a:t>
            </a:r>
          </a:p>
          <a:p>
            <a:r>
              <a:rPr lang="en-US" sz="1400" dirty="0"/>
              <a:t>MSLLR – Mean-Standardized-Logarithmic-Loss-Radius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F71851-2886-40DA-9809-3DE782B74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58AFC4-791D-43AA-A890-72A3FD243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C463CC-3836-404E-B7BA-0383EBCBE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326DF-8761-41FF-9B63-E1FFA531C339}" type="slidenum">
              <a:rPr lang="en-US" smtClean="0"/>
              <a:t>138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0A7B1F5-4121-4DED-8FF1-04FB069F22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 err="1"/>
              <a:t>Erprobungsexperimente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CE7B1E8C-5AE5-494E-85F7-20C4CBB372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0779" y="2698427"/>
            <a:ext cx="4964586" cy="2494085"/>
          </a:xfrm>
          <a:prstGeom prst="rect">
            <a:avLst/>
          </a:prstGeom>
        </p:spPr>
      </p:pic>
      <p:pic>
        <p:nvPicPr>
          <p:cNvPr id="15" name="Picture 14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9898FA14-09C7-42E7-9B05-D0E6E8865CD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9" t="1" r="53713" b="96670"/>
          <a:stretch/>
        </p:blipFill>
        <p:spPr>
          <a:xfrm>
            <a:off x="1183906" y="2054585"/>
            <a:ext cx="4521569" cy="352081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5A773D6-3702-4F8B-A98C-65862B58F7F9}"/>
              </a:ext>
            </a:extLst>
          </p:cNvPr>
          <p:cNvCxnSpPr/>
          <p:nvPr/>
        </p:nvCxnSpPr>
        <p:spPr>
          <a:xfrm>
            <a:off x="6096000" y="1905000"/>
            <a:ext cx="0" cy="3268462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82E5C24-223D-4858-B7D4-F80DF593BEE1}"/>
              </a:ext>
            </a:extLst>
          </p:cNvPr>
          <p:cNvSpPr txBox="1"/>
          <p:nvPr/>
        </p:nvSpPr>
        <p:spPr>
          <a:xfrm>
            <a:off x="228601" y="5185005"/>
            <a:ext cx="60120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>
                <a:solidFill>
                  <a:srgbClr val="FF37D9"/>
                </a:solidFill>
              </a:rPr>
              <a:t>Leichte</a:t>
            </a:r>
            <a:r>
              <a:rPr lang="en-US" sz="2800" b="1" dirty="0">
                <a:solidFill>
                  <a:srgbClr val="FF37D9"/>
                </a:solidFill>
              </a:rPr>
              <a:t> </a:t>
            </a:r>
            <a:r>
              <a:rPr lang="en-US" sz="2800" b="1" dirty="0" err="1">
                <a:solidFill>
                  <a:srgbClr val="FF37D9"/>
                </a:solidFill>
              </a:rPr>
              <a:t>Anhebung</a:t>
            </a:r>
            <a:r>
              <a:rPr lang="en-US" sz="2800" b="1" dirty="0">
                <a:solidFill>
                  <a:srgbClr val="FF37D9"/>
                </a:solidFill>
              </a:rPr>
              <a:t>, </a:t>
            </a:r>
            <a:r>
              <a:rPr lang="en-US" sz="2800" b="1" dirty="0" err="1">
                <a:solidFill>
                  <a:srgbClr val="FF37D9"/>
                </a:solidFill>
              </a:rPr>
              <a:t>Lücke</a:t>
            </a:r>
            <a:r>
              <a:rPr lang="en-US" sz="2800" b="1" dirty="0">
                <a:solidFill>
                  <a:srgbClr val="FF37D9"/>
                </a:solidFill>
              </a:rPr>
              <a:t> in </a:t>
            </a:r>
            <a:r>
              <a:rPr lang="en-US" sz="2800" b="1" dirty="0" err="1">
                <a:solidFill>
                  <a:srgbClr val="FF37D9"/>
                </a:solidFill>
              </a:rPr>
              <a:t>Abdeckung</a:t>
            </a:r>
            <a:endParaRPr lang="en-US" sz="2800" b="1" dirty="0">
              <a:solidFill>
                <a:srgbClr val="FF37D9"/>
              </a:solidFill>
            </a:endParaRP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32DE7BCF-A18F-40BD-A03F-8FD20D7EA49F}"/>
              </a:ext>
            </a:extLst>
          </p:cNvPr>
          <p:cNvSpPr/>
          <p:nvPr/>
        </p:nvSpPr>
        <p:spPr>
          <a:xfrm rot="7901600">
            <a:off x="3905166" y="4351323"/>
            <a:ext cx="572095" cy="319499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F38AC18E-83EC-43BB-915E-0C3D66B52552}"/>
              </a:ext>
            </a:extLst>
          </p:cNvPr>
          <p:cNvSpPr/>
          <p:nvPr/>
        </p:nvSpPr>
        <p:spPr>
          <a:xfrm rot="7901600">
            <a:off x="1582424" y="4351321"/>
            <a:ext cx="572095" cy="319499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FCB4A3E3-D777-49D6-9CA2-E905C08A206F}"/>
              </a:ext>
            </a:extLst>
          </p:cNvPr>
          <p:cNvSpPr/>
          <p:nvPr/>
        </p:nvSpPr>
        <p:spPr>
          <a:xfrm rot="7901600">
            <a:off x="9386602" y="3044641"/>
            <a:ext cx="572095" cy="319499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E3C1B6AA-0AC1-4D36-993E-6D79C750AF31}"/>
              </a:ext>
            </a:extLst>
          </p:cNvPr>
          <p:cNvSpPr/>
          <p:nvPr/>
        </p:nvSpPr>
        <p:spPr>
          <a:xfrm rot="7901600">
            <a:off x="6944999" y="3732196"/>
            <a:ext cx="572095" cy="319499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06B67F0-32BE-4937-B090-F26C37B6C134}"/>
              </a:ext>
            </a:extLst>
          </p:cNvPr>
          <p:cNvSpPr txBox="1"/>
          <p:nvPr/>
        </p:nvSpPr>
        <p:spPr>
          <a:xfrm>
            <a:off x="5934075" y="5185005"/>
            <a:ext cx="60120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37D9"/>
                </a:solidFill>
              </a:rPr>
              <a:t>Starke </a:t>
            </a:r>
            <a:r>
              <a:rPr lang="en-US" sz="2800" b="1" dirty="0" err="1">
                <a:solidFill>
                  <a:srgbClr val="FF37D9"/>
                </a:solidFill>
              </a:rPr>
              <a:t>Generalisierung</a:t>
            </a:r>
            <a:endParaRPr lang="en-US" sz="2800" b="1" dirty="0">
              <a:solidFill>
                <a:srgbClr val="FF37D9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98082B2-1A9F-4CAC-9C06-00F65DFBE5A1}"/>
              </a:ext>
            </a:extLst>
          </p:cNvPr>
          <p:cNvSpPr txBox="1"/>
          <p:nvPr/>
        </p:nvSpPr>
        <p:spPr>
          <a:xfrm>
            <a:off x="5934075" y="1736556"/>
            <a:ext cx="601205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>
                <a:solidFill>
                  <a:srgbClr val="FF37D9"/>
                </a:solidFill>
              </a:rPr>
              <a:t>Abdeckungslücke</a:t>
            </a:r>
            <a:r>
              <a:rPr lang="en-US" sz="2800" b="1" dirty="0">
                <a:solidFill>
                  <a:srgbClr val="FF37D9"/>
                </a:solidFill>
              </a:rPr>
              <a:t> </a:t>
            </a:r>
            <a:r>
              <a:rPr lang="en-US" sz="2800" b="1" dirty="0" err="1">
                <a:solidFill>
                  <a:srgbClr val="FF37D9"/>
                </a:solidFill>
              </a:rPr>
              <a:t>schwächt</a:t>
            </a:r>
            <a:r>
              <a:rPr lang="en-US" sz="2800" b="1" dirty="0">
                <a:solidFill>
                  <a:srgbClr val="FF37D9"/>
                </a:solidFill>
              </a:rPr>
              <a:t> </a:t>
            </a:r>
            <a:r>
              <a:rPr lang="en-US" sz="2800" b="1" dirty="0" err="1">
                <a:solidFill>
                  <a:srgbClr val="FF37D9"/>
                </a:solidFill>
              </a:rPr>
              <a:t>Generalisierung</a:t>
            </a:r>
            <a:endParaRPr lang="en-US" sz="2800" b="1" dirty="0">
              <a:solidFill>
                <a:srgbClr val="FF37D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2080810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48D2520-215D-4093-A576-E6421A27211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D3296A-324F-4822-AB49-59CC32459E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ECC738-8834-4624-8205-216384F068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139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2FA09BF-A796-4D2C-9E57-4681F3B2D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 err="1"/>
              <a:t>Zusammenfassung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9D13A0-2900-4370-BBFE-849BDB80C3D9}"/>
              </a:ext>
            </a:extLst>
          </p:cNvPr>
          <p:cNvSpPr txBox="1"/>
          <p:nvPr/>
        </p:nvSpPr>
        <p:spPr>
          <a:xfrm>
            <a:off x="838199" y="1661423"/>
            <a:ext cx="5257801" cy="671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 err="1"/>
              <a:t>Erreichtes</a:t>
            </a:r>
            <a:endParaRPr lang="en-US" sz="28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67EF347-6FEF-4DF3-BFCD-82D7C1647D45}"/>
              </a:ext>
            </a:extLst>
          </p:cNvPr>
          <p:cNvSpPr txBox="1"/>
          <p:nvPr/>
        </p:nvSpPr>
        <p:spPr>
          <a:xfrm>
            <a:off x="6095998" y="1661422"/>
            <a:ext cx="5257801" cy="671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 err="1"/>
              <a:t>Offene</a:t>
            </a:r>
            <a:r>
              <a:rPr lang="en-US" sz="2800" b="1" dirty="0"/>
              <a:t> </a:t>
            </a:r>
            <a:r>
              <a:rPr lang="en-US" sz="2800" b="1" dirty="0" err="1"/>
              <a:t>Punkte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7886746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Chart, bubble chart&#10;&#10;Description automatically generated">
            <a:extLst>
              <a:ext uri="{FF2B5EF4-FFF2-40B4-BE49-F238E27FC236}">
                <a16:creationId xmlns:a16="http://schemas.microsoft.com/office/drawing/2014/main" id="{9E5B92B5-C8FB-41BE-87F6-59456DA26B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72"/>
          <a:stretch/>
        </p:blipFill>
        <p:spPr>
          <a:xfrm>
            <a:off x="1345148" y="1587575"/>
            <a:ext cx="9501699" cy="4630345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0B588496-D719-4E63-B1ED-6FC142BF2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 err="1"/>
              <a:t>Kennfelder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141C46-68B7-4E6A-9BA8-A57D845E76B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9441106F-6A1E-4138-8BEC-96AC064578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B50BBA7B-164C-47C3-B908-9BDC66B26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14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A8D153A-4F98-4E49-92DB-C6EB03657C5E}"/>
              </a:ext>
            </a:extLst>
          </p:cNvPr>
          <p:cNvSpPr/>
          <p:nvPr/>
        </p:nvSpPr>
        <p:spPr>
          <a:xfrm>
            <a:off x="3474720" y="1790299"/>
            <a:ext cx="2069432" cy="2598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59D307A-0AA8-4D8E-9EFB-C0315F17A779}"/>
              </a:ext>
            </a:extLst>
          </p:cNvPr>
          <p:cNvSpPr/>
          <p:nvPr/>
        </p:nvSpPr>
        <p:spPr>
          <a:xfrm>
            <a:off x="5544152" y="1738496"/>
            <a:ext cx="1864323" cy="3116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05EB0EE-728C-4F0E-A5B5-9CFC328735CB}"/>
              </a:ext>
            </a:extLst>
          </p:cNvPr>
          <p:cNvSpPr/>
          <p:nvPr/>
        </p:nvSpPr>
        <p:spPr>
          <a:xfrm>
            <a:off x="7408475" y="1738496"/>
            <a:ext cx="3173127" cy="3116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1AC0FCF-3EB1-40D9-B49D-A772CC074972}"/>
              </a:ext>
            </a:extLst>
          </p:cNvPr>
          <p:cNvSpPr/>
          <p:nvPr/>
        </p:nvSpPr>
        <p:spPr>
          <a:xfrm>
            <a:off x="4783526" y="1491916"/>
            <a:ext cx="2167749" cy="48861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1433F5D-DAE2-4CDD-B56C-9ECBC41A7D9A}"/>
              </a:ext>
            </a:extLst>
          </p:cNvPr>
          <p:cNvSpPr/>
          <p:nvPr/>
        </p:nvSpPr>
        <p:spPr>
          <a:xfrm>
            <a:off x="6951275" y="1543719"/>
            <a:ext cx="4114800" cy="48861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149234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48D2520-215D-4093-A576-E6421A27211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D3296A-324F-4822-AB49-59CC32459E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ECC738-8834-4624-8205-216384F068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140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2FA09BF-A796-4D2C-9E57-4681F3B2D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 err="1"/>
              <a:t>Zusammenfassung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9D13A0-2900-4370-BBFE-849BDB80C3D9}"/>
              </a:ext>
            </a:extLst>
          </p:cNvPr>
          <p:cNvSpPr txBox="1"/>
          <p:nvPr/>
        </p:nvSpPr>
        <p:spPr>
          <a:xfrm>
            <a:off x="838199" y="1661423"/>
            <a:ext cx="5257801" cy="1964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 err="1"/>
              <a:t>Erreichtes</a:t>
            </a:r>
            <a:endParaRPr lang="en-US" sz="2800" b="1" dirty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Simulations-Framework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Erweiterbarkeit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67EF347-6FEF-4DF3-BFCD-82D7C1647D45}"/>
              </a:ext>
            </a:extLst>
          </p:cNvPr>
          <p:cNvSpPr txBox="1"/>
          <p:nvPr/>
        </p:nvSpPr>
        <p:spPr>
          <a:xfrm>
            <a:off x="6095998" y="1661422"/>
            <a:ext cx="5257801" cy="671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 err="1"/>
              <a:t>Offene</a:t>
            </a:r>
            <a:r>
              <a:rPr lang="en-US" sz="2800" b="1" dirty="0"/>
              <a:t> </a:t>
            </a:r>
            <a:r>
              <a:rPr lang="en-US" sz="2800" b="1" dirty="0" err="1"/>
              <a:t>Punkte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789480410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48D2520-215D-4093-A576-E6421A27211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D3296A-324F-4822-AB49-59CC32459E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ECC738-8834-4624-8205-216384F068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141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2FA09BF-A796-4D2C-9E57-4681F3B2D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 err="1"/>
              <a:t>Zusammenfassung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9D13A0-2900-4370-BBFE-849BDB80C3D9}"/>
              </a:ext>
            </a:extLst>
          </p:cNvPr>
          <p:cNvSpPr txBox="1"/>
          <p:nvPr/>
        </p:nvSpPr>
        <p:spPr>
          <a:xfrm>
            <a:off x="838199" y="1661423"/>
            <a:ext cx="5257801" cy="32571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 err="1"/>
              <a:t>Erreichtes</a:t>
            </a:r>
            <a:endParaRPr lang="en-US" sz="2800" b="1" dirty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Simulations-Framework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Erweiterbarkeit</a:t>
            </a:r>
            <a:endParaRPr lang="en-US" sz="2800" dirty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Skalierbarkeit</a:t>
            </a:r>
            <a:endParaRPr lang="en-US" sz="2800" dirty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Generalisierung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67EF347-6FEF-4DF3-BFCD-82D7C1647D45}"/>
              </a:ext>
            </a:extLst>
          </p:cNvPr>
          <p:cNvSpPr txBox="1"/>
          <p:nvPr/>
        </p:nvSpPr>
        <p:spPr>
          <a:xfrm>
            <a:off x="6095998" y="1661422"/>
            <a:ext cx="5257801" cy="671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 err="1"/>
              <a:t>Offene</a:t>
            </a:r>
            <a:r>
              <a:rPr lang="en-US" sz="2800" b="1" dirty="0"/>
              <a:t> </a:t>
            </a:r>
            <a:r>
              <a:rPr lang="en-US" sz="2800" b="1" dirty="0" err="1"/>
              <a:t>Punkte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456141335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48D2520-215D-4093-A576-E6421A27211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D3296A-324F-4822-AB49-59CC32459E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ECC738-8834-4624-8205-216384F068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142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2FA09BF-A796-4D2C-9E57-4681F3B2D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 err="1"/>
              <a:t>Zusammenfassung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9D13A0-2900-4370-BBFE-849BDB80C3D9}"/>
              </a:ext>
            </a:extLst>
          </p:cNvPr>
          <p:cNvSpPr txBox="1"/>
          <p:nvPr/>
        </p:nvSpPr>
        <p:spPr>
          <a:xfrm>
            <a:off x="838199" y="1661423"/>
            <a:ext cx="5257801" cy="39035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 err="1"/>
              <a:t>Erreichtes</a:t>
            </a:r>
            <a:endParaRPr lang="en-US" sz="2800" b="1" dirty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Simulations-Framework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Erweiterbarkeit</a:t>
            </a:r>
            <a:endParaRPr lang="en-US" sz="2800" dirty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Skalierbarkeit</a:t>
            </a:r>
            <a:endParaRPr lang="en-US" sz="2800" dirty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Generalisierung</a:t>
            </a:r>
            <a:endParaRPr lang="en-US" sz="2800" dirty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Toleranzkompensation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67EF347-6FEF-4DF3-BFCD-82D7C1647D45}"/>
              </a:ext>
            </a:extLst>
          </p:cNvPr>
          <p:cNvSpPr txBox="1"/>
          <p:nvPr/>
        </p:nvSpPr>
        <p:spPr>
          <a:xfrm>
            <a:off x="6095998" y="1661422"/>
            <a:ext cx="5257801" cy="671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 err="1"/>
              <a:t>Offene</a:t>
            </a:r>
            <a:r>
              <a:rPr lang="en-US" sz="2800" b="1" dirty="0"/>
              <a:t> </a:t>
            </a:r>
            <a:r>
              <a:rPr lang="en-US" sz="2800" b="1" dirty="0" err="1"/>
              <a:t>Punkte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318441136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48D2520-215D-4093-A576-E6421A27211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D3296A-324F-4822-AB49-59CC32459E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ECC738-8834-4624-8205-216384F068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143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2FA09BF-A796-4D2C-9E57-4681F3B2D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 err="1"/>
              <a:t>Zusammenfassung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9D13A0-2900-4370-BBFE-849BDB80C3D9}"/>
              </a:ext>
            </a:extLst>
          </p:cNvPr>
          <p:cNvSpPr txBox="1"/>
          <p:nvPr/>
        </p:nvSpPr>
        <p:spPr>
          <a:xfrm>
            <a:off x="838199" y="1661423"/>
            <a:ext cx="5257801" cy="39035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 err="1"/>
              <a:t>Erreichtes</a:t>
            </a:r>
            <a:endParaRPr lang="en-US" sz="2800" b="1" dirty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Simulations-Framework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Erweiterbarkeit</a:t>
            </a:r>
            <a:endParaRPr lang="en-US" sz="2800" dirty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Skalierbarkeit</a:t>
            </a:r>
            <a:endParaRPr lang="en-US" sz="2800" dirty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Generalisierung</a:t>
            </a:r>
            <a:endParaRPr lang="en-US" sz="2800" dirty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Toleranzkompensation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67EF347-6FEF-4DF3-BFCD-82D7C1647D45}"/>
              </a:ext>
            </a:extLst>
          </p:cNvPr>
          <p:cNvSpPr txBox="1"/>
          <p:nvPr/>
        </p:nvSpPr>
        <p:spPr>
          <a:xfrm>
            <a:off x="6095998" y="1661422"/>
            <a:ext cx="5257801" cy="1964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 err="1"/>
              <a:t>Offene</a:t>
            </a:r>
            <a:r>
              <a:rPr lang="en-US" sz="2800" b="1" dirty="0"/>
              <a:t> </a:t>
            </a:r>
            <a:r>
              <a:rPr lang="en-US" sz="2800" b="1" dirty="0" err="1"/>
              <a:t>Punkte</a:t>
            </a:r>
            <a:endParaRPr lang="en-US" sz="2800" b="1" dirty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Verfahrensminimierung</a:t>
            </a:r>
            <a:endParaRPr lang="en-US" sz="2800" dirty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Hardwarenahe</a:t>
            </a:r>
            <a:r>
              <a:rPr lang="en-US" sz="2800" dirty="0"/>
              <a:t> </a:t>
            </a:r>
            <a:r>
              <a:rPr lang="en-US" sz="2800" dirty="0" err="1"/>
              <a:t>Bibliotheken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542001379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48D2520-215D-4093-A576-E6421A27211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D3296A-324F-4822-AB49-59CC32459E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ECC738-8834-4624-8205-216384F068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144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2FA09BF-A796-4D2C-9E57-4681F3B2D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 err="1"/>
              <a:t>Zusammenfassung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9D13A0-2900-4370-BBFE-849BDB80C3D9}"/>
              </a:ext>
            </a:extLst>
          </p:cNvPr>
          <p:cNvSpPr txBox="1"/>
          <p:nvPr/>
        </p:nvSpPr>
        <p:spPr>
          <a:xfrm>
            <a:off x="838199" y="1661423"/>
            <a:ext cx="5257801" cy="39035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 err="1"/>
              <a:t>Erreichtes</a:t>
            </a:r>
            <a:endParaRPr lang="en-US" sz="2800" b="1" dirty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Simulations-Framework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Erweiterbarkeit</a:t>
            </a:r>
            <a:endParaRPr lang="en-US" sz="2800" dirty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Skalierbarkeit</a:t>
            </a:r>
            <a:endParaRPr lang="en-US" sz="2800" dirty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Generalisierung</a:t>
            </a:r>
            <a:endParaRPr lang="en-US" sz="2800" dirty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Toleranzkompensation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67EF347-6FEF-4DF3-BFCD-82D7C1647D45}"/>
              </a:ext>
            </a:extLst>
          </p:cNvPr>
          <p:cNvSpPr txBox="1"/>
          <p:nvPr/>
        </p:nvSpPr>
        <p:spPr>
          <a:xfrm>
            <a:off x="6095998" y="1661422"/>
            <a:ext cx="5257801" cy="32571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 err="1"/>
              <a:t>Offene</a:t>
            </a:r>
            <a:r>
              <a:rPr lang="en-US" sz="2800" b="1" dirty="0"/>
              <a:t> </a:t>
            </a:r>
            <a:r>
              <a:rPr lang="en-US" sz="2800" b="1" dirty="0" err="1"/>
              <a:t>Punkte</a:t>
            </a:r>
            <a:endParaRPr lang="en-US" sz="2800" b="1" dirty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Verfahrensminimierung</a:t>
            </a:r>
            <a:endParaRPr lang="en-US" sz="2800" dirty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Hardwarenahe</a:t>
            </a:r>
            <a:r>
              <a:rPr lang="en-US" sz="2800" dirty="0"/>
              <a:t> </a:t>
            </a:r>
            <a:r>
              <a:rPr lang="en-US" sz="2800" dirty="0" err="1"/>
              <a:t>Bibliotheken</a:t>
            </a:r>
            <a:endParaRPr lang="en-US" sz="2800" dirty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Anbindung</a:t>
            </a:r>
            <a:r>
              <a:rPr lang="en-US" sz="2800" dirty="0"/>
              <a:t> an </a:t>
            </a:r>
            <a:r>
              <a:rPr lang="en-US" sz="2800" dirty="0" err="1"/>
              <a:t>Realdaten</a:t>
            </a:r>
            <a:endParaRPr lang="en-US" sz="2800" dirty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Große</a:t>
            </a:r>
            <a:r>
              <a:rPr lang="en-US" sz="2800" dirty="0"/>
              <a:t> </a:t>
            </a:r>
            <a:r>
              <a:rPr lang="en-US" sz="2800" dirty="0" err="1"/>
              <a:t>Charakterisierung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233015864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48D2520-215D-4093-A576-E6421A27211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D3296A-324F-4822-AB49-59CC32459E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ECC738-8834-4624-8205-216384F068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145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2FA09BF-A796-4D2C-9E57-4681F3B2D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 err="1"/>
              <a:t>Zusammenfassung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9D13A0-2900-4370-BBFE-849BDB80C3D9}"/>
              </a:ext>
            </a:extLst>
          </p:cNvPr>
          <p:cNvSpPr txBox="1"/>
          <p:nvPr/>
        </p:nvSpPr>
        <p:spPr>
          <a:xfrm>
            <a:off x="838199" y="1661423"/>
            <a:ext cx="5257801" cy="39035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 err="1"/>
              <a:t>Erreichtes</a:t>
            </a:r>
            <a:endParaRPr lang="en-US" sz="2800" b="1" dirty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Simulations-Framework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Erweiterbarkeit</a:t>
            </a:r>
            <a:endParaRPr lang="en-US" sz="2800" dirty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Skalierbarkeit</a:t>
            </a:r>
            <a:endParaRPr lang="en-US" sz="2800" dirty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Generalisierung</a:t>
            </a:r>
            <a:endParaRPr lang="en-US" sz="2800" dirty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Toleranzkompensation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67EF347-6FEF-4DF3-BFCD-82D7C1647D45}"/>
              </a:ext>
            </a:extLst>
          </p:cNvPr>
          <p:cNvSpPr txBox="1"/>
          <p:nvPr/>
        </p:nvSpPr>
        <p:spPr>
          <a:xfrm>
            <a:off x="6095998" y="1661422"/>
            <a:ext cx="5257801" cy="39035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 err="1"/>
              <a:t>Offene</a:t>
            </a:r>
            <a:r>
              <a:rPr lang="en-US" sz="2800" b="1" dirty="0"/>
              <a:t> </a:t>
            </a:r>
            <a:r>
              <a:rPr lang="en-US" sz="2800" b="1" dirty="0" err="1"/>
              <a:t>Punkte</a:t>
            </a:r>
            <a:endParaRPr lang="en-US" sz="2800" b="1" dirty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Verfahrensminimierung</a:t>
            </a:r>
            <a:endParaRPr lang="en-US" sz="2800" dirty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Hardwarenahe</a:t>
            </a:r>
            <a:r>
              <a:rPr lang="en-US" sz="2800" dirty="0"/>
              <a:t> </a:t>
            </a:r>
            <a:r>
              <a:rPr lang="en-US" sz="2800" dirty="0" err="1"/>
              <a:t>Bibliotheken</a:t>
            </a:r>
            <a:endParaRPr lang="en-US" sz="2800" dirty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Anbindung</a:t>
            </a:r>
            <a:r>
              <a:rPr lang="en-US" sz="2800" dirty="0"/>
              <a:t> an </a:t>
            </a:r>
            <a:r>
              <a:rPr lang="en-US" sz="2800" dirty="0" err="1"/>
              <a:t>Realdaten</a:t>
            </a:r>
            <a:endParaRPr lang="en-US" sz="2800" dirty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Große</a:t>
            </a:r>
            <a:r>
              <a:rPr lang="en-US" sz="2800" dirty="0"/>
              <a:t> </a:t>
            </a:r>
            <a:r>
              <a:rPr lang="en-US" sz="2800" dirty="0" err="1"/>
              <a:t>Charakterisierung</a:t>
            </a:r>
            <a:endParaRPr lang="en-US" sz="2800" dirty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Zirkuläre</a:t>
            </a:r>
            <a:r>
              <a:rPr lang="en-US" sz="2800" dirty="0"/>
              <a:t> </a:t>
            </a:r>
            <a:r>
              <a:rPr lang="en-US" sz="2800" dirty="0" err="1"/>
              <a:t>Statistik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115822272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48D2520-215D-4093-A576-E6421A27211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D3296A-324F-4822-AB49-59CC32459E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ECC738-8834-4624-8205-216384F068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146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2FA09BF-A796-4D2C-9E57-4681F3B2D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Ende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2C99657-944A-44D1-A0DC-1B01A5A8D88B}"/>
              </a:ext>
            </a:extLst>
          </p:cNvPr>
          <p:cNvSpPr txBox="1"/>
          <p:nvPr/>
        </p:nvSpPr>
        <p:spPr>
          <a:xfrm>
            <a:off x="3806092" y="2326866"/>
            <a:ext cx="457981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 err="1"/>
              <a:t>Vielen</a:t>
            </a:r>
            <a:r>
              <a:rPr lang="en-US" sz="6600" dirty="0"/>
              <a:t> Dank!</a:t>
            </a:r>
          </a:p>
        </p:txBody>
      </p:sp>
    </p:spTree>
    <p:extLst>
      <p:ext uri="{BB962C8B-B14F-4D97-AF65-F5344CB8AC3E}">
        <p14:creationId xmlns:p14="http://schemas.microsoft.com/office/powerpoint/2010/main" val="3715060361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17601969-8BD5-4D54-9440-F13FC6B4F7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0889" y="1863801"/>
            <a:ext cx="10430221" cy="444074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A73F76B-BA49-4827-9934-BDA4831C29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 err="1"/>
              <a:t>Applikation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175CAEA-B534-4278-B584-4713B206C38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E75DE2-3ADE-4F15-9322-BD055AF35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4CE0B8-09F9-49E8-BC3F-D0471083A6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147</a:t>
            </a:fld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14EEBC0-9F77-4036-AB04-6FAC5630742A}"/>
              </a:ext>
            </a:extLst>
          </p:cNvPr>
          <p:cNvSpPr/>
          <p:nvPr/>
        </p:nvSpPr>
        <p:spPr>
          <a:xfrm>
            <a:off x="660455" y="5423877"/>
            <a:ext cx="2512591" cy="687754"/>
          </a:xfrm>
          <a:custGeom>
            <a:avLst/>
            <a:gdLst>
              <a:gd name="connsiteX0" fmla="*/ 74191 w 2512591"/>
              <a:gd name="connsiteY0" fmla="*/ 523631 h 687754"/>
              <a:gd name="connsiteX1" fmla="*/ 74191 w 2512591"/>
              <a:gd name="connsiteY1" fmla="*/ 523631 h 687754"/>
              <a:gd name="connsiteX2" fmla="*/ 144530 w 2512591"/>
              <a:gd name="connsiteY2" fmla="*/ 578338 h 687754"/>
              <a:gd name="connsiteX3" fmla="*/ 167976 w 2512591"/>
              <a:gd name="connsiteY3" fmla="*/ 586154 h 687754"/>
              <a:gd name="connsiteX4" fmla="*/ 222683 w 2512591"/>
              <a:gd name="connsiteY4" fmla="*/ 601785 h 687754"/>
              <a:gd name="connsiteX5" fmla="*/ 285207 w 2512591"/>
              <a:gd name="connsiteY5" fmla="*/ 625231 h 687754"/>
              <a:gd name="connsiteX6" fmla="*/ 332099 w 2512591"/>
              <a:gd name="connsiteY6" fmla="*/ 633046 h 687754"/>
              <a:gd name="connsiteX7" fmla="*/ 363360 w 2512591"/>
              <a:gd name="connsiteY7" fmla="*/ 640861 h 687754"/>
              <a:gd name="connsiteX8" fmla="*/ 386807 w 2512591"/>
              <a:gd name="connsiteY8" fmla="*/ 648677 h 687754"/>
              <a:gd name="connsiteX9" fmla="*/ 769760 w 2512591"/>
              <a:gd name="connsiteY9" fmla="*/ 664308 h 687754"/>
              <a:gd name="connsiteX10" fmla="*/ 808837 w 2512591"/>
              <a:gd name="connsiteY10" fmla="*/ 672123 h 687754"/>
              <a:gd name="connsiteX11" fmla="*/ 1176160 w 2512591"/>
              <a:gd name="connsiteY11" fmla="*/ 687754 h 687754"/>
              <a:gd name="connsiteX12" fmla="*/ 1809207 w 2512591"/>
              <a:gd name="connsiteY12" fmla="*/ 679938 h 687754"/>
              <a:gd name="connsiteX13" fmla="*/ 1856099 w 2512591"/>
              <a:gd name="connsiteY13" fmla="*/ 672123 h 687754"/>
              <a:gd name="connsiteX14" fmla="*/ 1910807 w 2512591"/>
              <a:gd name="connsiteY14" fmla="*/ 664308 h 687754"/>
              <a:gd name="connsiteX15" fmla="*/ 2293760 w 2512591"/>
              <a:gd name="connsiteY15" fmla="*/ 640861 h 687754"/>
              <a:gd name="connsiteX16" fmla="*/ 2340653 w 2512591"/>
              <a:gd name="connsiteY16" fmla="*/ 625231 h 687754"/>
              <a:gd name="connsiteX17" fmla="*/ 2442253 w 2512591"/>
              <a:gd name="connsiteY17" fmla="*/ 609600 h 687754"/>
              <a:gd name="connsiteX18" fmla="*/ 2473514 w 2512591"/>
              <a:gd name="connsiteY18" fmla="*/ 562708 h 687754"/>
              <a:gd name="connsiteX19" fmla="*/ 2489145 w 2512591"/>
              <a:gd name="connsiteY19" fmla="*/ 515815 h 687754"/>
              <a:gd name="connsiteX20" fmla="*/ 2496960 w 2512591"/>
              <a:gd name="connsiteY20" fmla="*/ 437661 h 687754"/>
              <a:gd name="connsiteX21" fmla="*/ 2512591 w 2512591"/>
              <a:gd name="connsiteY21" fmla="*/ 390769 h 687754"/>
              <a:gd name="connsiteX22" fmla="*/ 2504776 w 2512591"/>
              <a:gd name="connsiteY22" fmla="*/ 257908 h 687754"/>
              <a:gd name="connsiteX23" fmla="*/ 2442253 w 2512591"/>
              <a:gd name="connsiteY23" fmla="*/ 203200 h 687754"/>
              <a:gd name="connsiteX24" fmla="*/ 2418807 w 2512591"/>
              <a:gd name="connsiteY24" fmla="*/ 187569 h 687754"/>
              <a:gd name="connsiteX25" fmla="*/ 2340653 w 2512591"/>
              <a:gd name="connsiteY25" fmla="*/ 164123 h 687754"/>
              <a:gd name="connsiteX26" fmla="*/ 2285945 w 2512591"/>
              <a:gd name="connsiteY26" fmla="*/ 156308 h 687754"/>
              <a:gd name="connsiteX27" fmla="*/ 2176530 w 2512591"/>
              <a:gd name="connsiteY27" fmla="*/ 140677 h 687754"/>
              <a:gd name="connsiteX28" fmla="*/ 2020222 w 2512591"/>
              <a:gd name="connsiteY28" fmla="*/ 132861 h 687754"/>
              <a:gd name="connsiteX29" fmla="*/ 1973330 w 2512591"/>
              <a:gd name="connsiteY29" fmla="*/ 125046 h 687754"/>
              <a:gd name="connsiteX30" fmla="*/ 1910807 w 2512591"/>
              <a:gd name="connsiteY30" fmla="*/ 117231 h 687754"/>
              <a:gd name="connsiteX31" fmla="*/ 1879545 w 2512591"/>
              <a:gd name="connsiteY31" fmla="*/ 109415 h 687754"/>
              <a:gd name="connsiteX32" fmla="*/ 1817022 w 2512591"/>
              <a:gd name="connsiteY32" fmla="*/ 101600 h 687754"/>
              <a:gd name="connsiteX33" fmla="*/ 1707607 w 2512591"/>
              <a:gd name="connsiteY33" fmla="*/ 85969 h 687754"/>
              <a:gd name="connsiteX34" fmla="*/ 1606007 w 2512591"/>
              <a:gd name="connsiteY34" fmla="*/ 78154 h 687754"/>
              <a:gd name="connsiteX35" fmla="*/ 1480960 w 2512591"/>
              <a:gd name="connsiteY35" fmla="*/ 62523 h 687754"/>
              <a:gd name="connsiteX36" fmla="*/ 1410622 w 2512591"/>
              <a:gd name="connsiteY36" fmla="*/ 54708 h 687754"/>
              <a:gd name="connsiteX37" fmla="*/ 1004222 w 2512591"/>
              <a:gd name="connsiteY37" fmla="*/ 39077 h 687754"/>
              <a:gd name="connsiteX38" fmla="*/ 933883 w 2512591"/>
              <a:gd name="connsiteY38" fmla="*/ 23446 h 687754"/>
              <a:gd name="connsiteX39" fmla="*/ 769760 w 2512591"/>
              <a:gd name="connsiteY39" fmla="*/ 0 h 687754"/>
              <a:gd name="connsiteX40" fmla="*/ 316468 w 2512591"/>
              <a:gd name="connsiteY40" fmla="*/ 7815 h 687754"/>
              <a:gd name="connsiteX41" fmla="*/ 222683 w 2512591"/>
              <a:gd name="connsiteY41" fmla="*/ 23446 h 687754"/>
              <a:gd name="connsiteX42" fmla="*/ 152345 w 2512591"/>
              <a:gd name="connsiteY42" fmla="*/ 54708 h 687754"/>
              <a:gd name="connsiteX43" fmla="*/ 128899 w 2512591"/>
              <a:gd name="connsiteY43" fmla="*/ 78154 h 687754"/>
              <a:gd name="connsiteX44" fmla="*/ 97637 w 2512591"/>
              <a:gd name="connsiteY44" fmla="*/ 132861 h 687754"/>
              <a:gd name="connsiteX45" fmla="*/ 58560 w 2512591"/>
              <a:gd name="connsiteY45" fmla="*/ 179754 h 687754"/>
              <a:gd name="connsiteX46" fmla="*/ 50745 w 2512591"/>
              <a:gd name="connsiteY46" fmla="*/ 203200 h 687754"/>
              <a:gd name="connsiteX47" fmla="*/ 19483 w 2512591"/>
              <a:gd name="connsiteY47" fmla="*/ 257908 h 687754"/>
              <a:gd name="connsiteX48" fmla="*/ 11668 w 2512591"/>
              <a:gd name="connsiteY48" fmla="*/ 414215 h 687754"/>
              <a:gd name="connsiteX49" fmla="*/ 50745 w 2512591"/>
              <a:gd name="connsiteY49" fmla="*/ 461108 h 687754"/>
              <a:gd name="connsiteX50" fmla="*/ 66376 w 2512591"/>
              <a:gd name="connsiteY50" fmla="*/ 515815 h 687754"/>
              <a:gd name="connsiteX51" fmla="*/ 74191 w 2512591"/>
              <a:gd name="connsiteY51" fmla="*/ 523631 h 687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2512591" h="687754">
                <a:moveTo>
                  <a:pt x="74191" y="523631"/>
                </a:moveTo>
                <a:lnTo>
                  <a:pt x="74191" y="523631"/>
                </a:lnTo>
                <a:cubicBezTo>
                  <a:pt x="97637" y="541867"/>
                  <a:pt x="119816" y="561862"/>
                  <a:pt x="144530" y="578338"/>
                </a:cubicBezTo>
                <a:cubicBezTo>
                  <a:pt x="151385" y="582908"/>
                  <a:pt x="160055" y="583891"/>
                  <a:pt x="167976" y="586154"/>
                </a:cubicBezTo>
                <a:cubicBezTo>
                  <a:pt x="202486" y="596014"/>
                  <a:pt x="192685" y="590536"/>
                  <a:pt x="222683" y="601785"/>
                </a:cubicBezTo>
                <a:cubicBezTo>
                  <a:pt x="231523" y="605100"/>
                  <a:pt x="270699" y="622007"/>
                  <a:pt x="285207" y="625231"/>
                </a:cubicBezTo>
                <a:cubicBezTo>
                  <a:pt x="300676" y="628669"/>
                  <a:pt x="316560" y="629938"/>
                  <a:pt x="332099" y="633046"/>
                </a:cubicBezTo>
                <a:cubicBezTo>
                  <a:pt x="342631" y="635152"/>
                  <a:pt x="353032" y="637910"/>
                  <a:pt x="363360" y="640861"/>
                </a:cubicBezTo>
                <a:cubicBezTo>
                  <a:pt x="371281" y="643124"/>
                  <a:pt x="378582" y="648202"/>
                  <a:pt x="386807" y="648677"/>
                </a:cubicBezTo>
                <a:cubicBezTo>
                  <a:pt x="514352" y="656036"/>
                  <a:pt x="642109" y="659098"/>
                  <a:pt x="769760" y="664308"/>
                </a:cubicBezTo>
                <a:cubicBezTo>
                  <a:pt x="782786" y="666913"/>
                  <a:pt x="795656" y="670475"/>
                  <a:pt x="808837" y="672123"/>
                </a:cubicBezTo>
                <a:cubicBezTo>
                  <a:pt x="925331" y="686684"/>
                  <a:pt x="1071166" y="684837"/>
                  <a:pt x="1176160" y="687754"/>
                </a:cubicBezTo>
                <a:lnTo>
                  <a:pt x="1809207" y="679938"/>
                </a:lnTo>
                <a:cubicBezTo>
                  <a:pt x="1825049" y="679574"/>
                  <a:pt x="1840437" y="674532"/>
                  <a:pt x="1856099" y="672123"/>
                </a:cubicBezTo>
                <a:cubicBezTo>
                  <a:pt x="1874306" y="669322"/>
                  <a:pt x="1892433" y="665620"/>
                  <a:pt x="1910807" y="664308"/>
                </a:cubicBezTo>
                <a:cubicBezTo>
                  <a:pt x="2038372" y="655196"/>
                  <a:pt x="2293760" y="640861"/>
                  <a:pt x="2293760" y="640861"/>
                </a:cubicBezTo>
                <a:cubicBezTo>
                  <a:pt x="2309391" y="635651"/>
                  <a:pt x="2324497" y="628463"/>
                  <a:pt x="2340653" y="625231"/>
                </a:cubicBezTo>
                <a:cubicBezTo>
                  <a:pt x="2400325" y="613296"/>
                  <a:pt x="2366549" y="619063"/>
                  <a:pt x="2442253" y="609600"/>
                </a:cubicBezTo>
                <a:cubicBezTo>
                  <a:pt x="2452673" y="593969"/>
                  <a:pt x="2467573" y="580530"/>
                  <a:pt x="2473514" y="562708"/>
                </a:cubicBezTo>
                <a:lnTo>
                  <a:pt x="2489145" y="515815"/>
                </a:lnTo>
                <a:cubicBezTo>
                  <a:pt x="2491750" y="489764"/>
                  <a:pt x="2492135" y="463394"/>
                  <a:pt x="2496960" y="437661"/>
                </a:cubicBezTo>
                <a:cubicBezTo>
                  <a:pt x="2499996" y="421467"/>
                  <a:pt x="2512591" y="390769"/>
                  <a:pt x="2512591" y="390769"/>
                </a:cubicBezTo>
                <a:cubicBezTo>
                  <a:pt x="2509986" y="346482"/>
                  <a:pt x="2511357" y="301781"/>
                  <a:pt x="2504776" y="257908"/>
                </a:cubicBezTo>
                <a:cubicBezTo>
                  <a:pt x="2501158" y="233785"/>
                  <a:pt x="2452097" y="209762"/>
                  <a:pt x="2442253" y="203200"/>
                </a:cubicBezTo>
                <a:cubicBezTo>
                  <a:pt x="2434438" y="197990"/>
                  <a:pt x="2427718" y="190539"/>
                  <a:pt x="2418807" y="187569"/>
                </a:cubicBezTo>
                <a:cubicBezTo>
                  <a:pt x="2393696" y="179200"/>
                  <a:pt x="2365691" y="169488"/>
                  <a:pt x="2340653" y="164123"/>
                </a:cubicBezTo>
                <a:cubicBezTo>
                  <a:pt x="2322641" y="160263"/>
                  <a:pt x="2304152" y="159109"/>
                  <a:pt x="2285945" y="156308"/>
                </a:cubicBezTo>
                <a:cubicBezTo>
                  <a:pt x="2246176" y="150190"/>
                  <a:pt x="2217876" y="143630"/>
                  <a:pt x="2176530" y="140677"/>
                </a:cubicBezTo>
                <a:cubicBezTo>
                  <a:pt x="2124495" y="136960"/>
                  <a:pt x="2072325" y="135466"/>
                  <a:pt x="2020222" y="132861"/>
                </a:cubicBezTo>
                <a:cubicBezTo>
                  <a:pt x="2004591" y="130256"/>
                  <a:pt x="1989017" y="127287"/>
                  <a:pt x="1973330" y="125046"/>
                </a:cubicBezTo>
                <a:cubicBezTo>
                  <a:pt x="1952538" y="122076"/>
                  <a:pt x="1931524" y="120684"/>
                  <a:pt x="1910807" y="117231"/>
                </a:cubicBezTo>
                <a:cubicBezTo>
                  <a:pt x="1900212" y="115465"/>
                  <a:pt x="1890140" y="111181"/>
                  <a:pt x="1879545" y="109415"/>
                </a:cubicBezTo>
                <a:cubicBezTo>
                  <a:pt x="1858828" y="105962"/>
                  <a:pt x="1837833" y="104438"/>
                  <a:pt x="1817022" y="101600"/>
                </a:cubicBezTo>
                <a:cubicBezTo>
                  <a:pt x="1780518" y="96622"/>
                  <a:pt x="1744224" y="90037"/>
                  <a:pt x="1707607" y="85969"/>
                </a:cubicBezTo>
                <a:cubicBezTo>
                  <a:pt x="1673848" y="82218"/>
                  <a:pt x="1639834" y="81229"/>
                  <a:pt x="1606007" y="78154"/>
                </a:cubicBezTo>
                <a:cubicBezTo>
                  <a:pt x="1517550" y="70112"/>
                  <a:pt x="1558873" y="72262"/>
                  <a:pt x="1480960" y="62523"/>
                </a:cubicBezTo>
                <a:cubicBezTo>
                  <a:pt x="1457552" y="59597"/>
                  <a:pt x="1434068" y="57313"/>
                  <a:pt x="1410622" y="54708"/>
                </a:cubicBezTo>
                <a:cubicBezTo>
                  <a:pt x="1264635" y="6041"/>
                  <a:pt x="1417367" y="54379"/>
                  <a:pt x="1004222" y="39077"/>
                </a:cubicBezTo>
                <a:cubicBezTo>
                  <a:pt x="975743" y="38022"/>
                  <a:pt x="960945" y="27312"/>
                  <a:pt x="933883" y="23446"/>
                </a:cubicBezTo>
                <a:cubicBezTo>
                  <a:pt x="708930" y="-8689"/>
                  <a:pt x="1012562" y="44146"/>
                  <a:pt x="769760" y="0"/>
                </a:cubicBezTo>
                <a:cubicBezTo>
                  <a:pt x="618663" y="2605"/>
                  <a:pt x="467449" y="1344"/>
                  <a:pt x="316468" y="7815"/>
                </a:cubicBezTo>
                <a:cubicBezTo>
                  <a:pt x="284804" y="9172"/>
                  <a:pt x="253621" y="16571"/>
                  <a:pt x="222683" y="23446"/>
                </a:cubicBezTo>
                <a:cubicBezTo>
                  <a:pt x="194800" y="29642"/>
                  <a:pt x="173583" y="37010"/>
                  <a:pt x="152345" y="54708"/>
                </a:cubicBezTo>
                <a:cubicBezTo>
                  <a:pt x="143854" y="61784"/>
                  <a:pt x="135975" y="69663"/>
                  <a:pt x="128899" y="78154"/>
                </a:cubicBezTo>
                <a:cubicBezTo>
                  <a:pt x="111590" y="98924"/>
                  <a:pt x="111534" y="108541"/>
                  <a:pt x="97637" y="132861"/>
                </a:cubicBezTo>
                <a:cubicBezTo>
                  <a:pt x="83127" y="158255"/>
                  <a:pt x="80118" y="158197"/>
                  <a:pt x="58560" y="179754"/>
                </a:cubicBezTo>
                <a:cubicBezTo>
                  <a:pt x="55955" y="187569"/>
                  <a:pt x="53990" y="195628"/>
                  <a:pt x="50745" y="203200"/>
                </a:cubicBezTo>
                <a:cubicBezTo>
                  <a:pt x="38847" y="230961"/>
                  <a:pt x="35179" y="234363"/>
                  <a:pt x="19483" y="257908"/>
                </a:cubicBezTo>
                <a:cubicBezTo>
                  <a:pt x="-3814" y="327803"/>
                  <a:pt x="-5964" y="314298"/>
                  <a:pt x="11668" y="414215"/>
                </a:cubicBezTo>
                <a:cubicBezTo>
                  <a:pt x="13999" y="427426"/>
                  <a:pt x="43522" y="453884"/>
                  <a:pt x="50745" y="461108"/>
                </a:cubicBezTo>
                <a:cubicBezTo>
                  <a:pt x="51788" y="465281"/>
                  <a:pt x="61889" y="509085"/>
                  <a:pt x="66376" y="515815"/>
                </a:cubicBezTo>
                <a:cubicBezTo>
                  <a:pt x="72507" y="525011"/>
                  <a:pt x="72889" y="522328"/>
                  <a:pt x="74191" y="52363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963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44EC3A-1BD4-4F1C-9826-D9C3D28E6A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Applikation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EED4BC7-0B0C-4A6E-ADBB-4358AD152AF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C25937-C879-4757-A333-EDA1CC604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070B19-E67A-413D-9646-3E111934A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148</a:t>
            </a:fld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28F5D5A8-CEFE-492F-8FB7-6A6B3A0023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7529" y="1985717"/>
            <a:ext cx="4170232" cy="4079179"/>
          </a:xfrm>
          <a:prstGeom prst="rect">
            <a:avLst/>
          </a:prstGeom>
        </p:spPr>
      </p:pic>
      <p:pic>
        <p:nvPicPr>
          <p:cNvPr id="9" name="Picture 8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57A04E2-1F86-4A5D-822D-804A743638C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69"/>
          <a:stretch/>
        </p:blipFill>
        <p:spPr>
          <a:xfrm>
            <a:off x="5647398" y="2002170"/>
            <a:ext cx="5697073" cy="163861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4D3CD0B-D0F2-4639-AD37-97B6F6761E7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7" r="652"/>
          <a:stretch/>
        </p:blipFill>
        <p:spPr>
          <a:xfrm>
            <a:off x="5648325" y="4235001"/>
            <a:ext cx="5705473" cy="1245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905321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B0382-FB53-4F41-90D2-173D0DD272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 err="1"/>
              <a:t>Applikation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76543B8-70E5-409F-A7AF-A0C02C52BCB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9F141D-BCAD-49BD-B410-91A0638612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93411F-7A29-4F36-950B-02DD46F563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149</a:t>
            </a:fld>
            <a:endParaRPr lang="en-US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9E6D81CE-3232-4527-95E6-6BB9B7CBB5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12105" y="1947780"/>
            <a:ext cx="4417285" cy="4440746"/>
          </a:xfrm>
          <a:prstGeom prst="rect">
            <a:avLst/>
          </a:prstGeom>
        </p:spPr>
      </p:pic>
      <p:pic>
        <p:nvPicPr>
          <p:cNvPr id="10" name="Picture 9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86C0CCF1-3E1A-4148-A1A4-0E05E187A7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2231148"/>
            <a:ext cx="4857751" cy="1334765"/>
          </a:xfrm>
          <a:prstGeom prst="rect">
            <a:avLst/>
          </a:prstGeom>
        </p:spPr>
      </p:pic>
      <p:pic>
        <p:nvPicPr>
          <p:cNvPr id="12" name="Picture 11" descr="Text, letter&#10;&#10;Description automatically generated">
            <a:extLst>
              <a:ext uri="{FF2B5EF4-FFF2-40B4-BE49-F238E27FC236}">
                <a16:creationId xmlns:a16="http://schemas.microsoft.com/office/drawing/2014/main" id="{576BF620-023F-40BE-B1DD-0048F3C5DC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3709208"/>
            <a:ext cx="4857751" cy="1930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7823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Chart, bubble chart&#10;&#10;Description automatically generated">
            <a:extLst>
              <a:ext uri="{FF2B5EF4-FFF2-40B4-BE49-F238E27FC236}">
                <a16:creationId xmlns:a16="http://schemas.microsoft.com/office/drawing/2014/main" id="{9E5B92B5-C8FB-41BE-87F6-59456DA26B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814" b="2372"/>
          <a:stretch/>
        </p:blipFill>
        <p:spPr>
          <a:xfrm>
            <a:off x="1345149" y="1587575"/>
            <a:ext cx="3438377" cy="4630345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0B588496-D719-4E63-B1ED-6FC142BF2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 err="1"/>
              <a:t>Kennfelder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141C46-68B7-4E6A-9BA8-A57D845E76B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9441106F-6A1E-4138-8BEC-96AC064578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B50BBA7B-164C-47C3-B908-9BDC66B26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15</a:t>
            </a:fld>
            <a:endParaRPr lang="en-US"/>
          </a:p>
        </p:txBody>
      </p:sp>
      <p:pic>
        <p:nvPicPr>
          <p:cNvPr id="13" name="Picture 12" descr="Chart, bubble chart&#10;&#10;Description automatically generated">
            <a:extLst>
              <a:ext uri="{FF2B5EF4-FFF2-40B4-BE49-F238E27FC236}">
                <a16:creationId xmlns:a16="http://schemas.microsoft.com/office/drawing/2014/main" id="{2F492436-1A46-4152-8F09-74E65131A4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3526" y="2323665"/>
            <a:ext cx="6999716" cy="302737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9CCB292-8A1D-4504-9DB1-61942A598B70}"/>
              </a:ext>
            </a:extLst>
          </p:cNvPr>
          <p:cNvSpPr txBox="1"/>
          <p:nvPr/>
        </p:nvSpPr>
        <p:spPr>
          <a:xfrm>
            <a:off x="5395803" y="1506958"/>
            <a:ext cx="19250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FF37D9"/>
                </a:solidFill>
              </a:rPr>
              <a:t>360° </a:t>
            </a:r>
            <a:r>
              <a:rPr lang="en-US" sz="2000" b="1" dirty="0" err="1">
                <a:solidFill>
                  <a:srgbClr val="FF37D9"/>
                </a:solidFill>
              </a:rPr>
              <a:t>Periodizität</a:t>
            </a:r>
            <a:endParaRPr lang="en-US" sz="2000" b="1" dirty="0">
              <a:solidFill>
                <a:srgbClr val="FF37D9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65367B1-0FC0-4515-ADA0-4B37B106C2CD}"/>
              </a:ext>
            </a:extLst>
          </p:cNvPr>
          <p:cNvSpPr txBox="1"/>
          <p:nvPr/>
        </p:nvSpPr>
        <p:spPr>
          <a:xfrm>
            <a:off x="8921797" y="1506050"/>
            <a:ext cx="19250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FF37D9"/>
                </a:solidFill>
              </a:rPr>
              <a:t>90° </a:t>
            </a:r>
            <a:r>
              <a:rPr lang="en-US" sz="2000" b="1" dirty="0" err="1">
                <a:solidFill>
                  <a:srgbClr val="FF37D9"/>
                </a:solidFill>
              </a:rPr>
              <a:t>verdreht</a:t>
            </a:r>
            <a:endParaRPr lang="en-US" sz="2000" b="1" dirty="0">
              <a:solidFill>
                <a:srgbClr val="FF37D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6377695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F65696-1859-4F8D-94B4-74D7F9DF2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 err="1"/>
              <a:t>Applikation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AFFB5E-4EF7-44CB-A252-744C3326E49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D4E73D-CA09-4F0A-B6C6-3F7DEF237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3BE369-5D52-4DF2-9560-C486950FD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150</a:t>
            </a:fld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564F2DC0-FC6D-4672-8B57-DC308F955B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28818" y="1492901"/>
            <a:ext cx="4792057" cy="4982404"/>
          </a:xfrm>
          <a:prstGeom prst="rect">
            <a:avLst/>
          </a:prstGeom>
        </p:spPr>
      </p:pic>
      <p:pic>
        <p:nvPicPr>
          <p:cNvPr id="9" name="Picture 8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D8DDEA9F-3A1E-4F94-9AAF-1042288D8F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890586"/>
            <a:ext cx="4202867" cy="1011017"/>
          </a:xfrm>
          <a:prstGeom prst="rect">
            <a:avLst/>
          </a:prstGeom>
        </p:spPr>
      </p:pic>
      <p:pic>
        <p:nvPicPr>
          <p:cNvPr id="13" name="Picture 12" descr="Graphical user interface, text, application, Teams&#10;&#10;Description automatically generated">
            <a:extLst>
              <a:ext uri="{FF2B5EF4-FFF2-40B4-BE49-F238E27FC236}">
                <a16:creationId xmlns:a16="http://schemas.microsoft.com/office/drawing/2014/main" id="{EEE7FFCA-F0AA-48E4-9EA2-6D555BF338D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929065"/>
            <a:ext cx="4181693" cy="1021604"/>
          </a:xfrm>
          <a:prstGeom prst="rect">
            <a:avLst/>
          </a:prstGeom>
        </p:spPr>
      </p:pic>
      <p:pic>
        <p:nvPicPr>
          <p:cNvPr id="15" name="Picture 1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EDA9E95D-00B1-4EF7-BBC3-BE367038921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990366"/>
            <a:ext cx="4181694" cy="1063950"/>
          </a:xfrm>
          <a:prstGeom prst="rect">
            <a:avLst/>
          </a:prstGeom>
        </p:spPr>
      </p:pic>
      <p:pic>
        <p:nvPicPr>
          <p:cNvPr id="17" name="Picture 1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7685ABAF-D22C-4CEE-96E8-F427D06F672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5105401"/>
            <a:ext cx="4210051" cy="1104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374113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92A333-6529-44BD-BD6E-EED3F381F6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Applikation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4E412832-5A4B-45D6-9B17-C0EBB0B125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200" y="1981054"/>
            <a:ext cx="10515599" cy="420623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BFBCF3B-20C5-49AA-82C9-33EEED5292D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7557CD-7FAF-4B7E-8540-7E246503F7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F2DD21-B7D6-4A0A-A630-2483994D5E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151</a:t>
            </a:fld>
            <a:endParaRPr lang="en-US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6388970C-B904-4FFC-814D-F8F0B0CC396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b="19292"/>
          <a:stretch/>
        </p:blipFill>
        <p:spPr>
          <a:xfrm>
            <a:off x="4518198" y="1504077"/>
            <a:ext cx="6835600" cy="1894245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E41108A5-36EB-4A6E-BBF1-C0F85099026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92668" r="31929" b="-2464"/>
          <a:stretch/>
        </p:blipFill>
        <p:spPr>
          <a:xfrm>
            <a:off x="7921690" y="3398322"/>
            <a:ext cx="4121020" cy="203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278729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67492D-88F9-40CD-AE41-B580498FB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 err="1"/>
              <a:t>Kennfelder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Picture 6" descr="Chart, bubble chart&#10;&#10;Description automatically generated">
            <a:extLst>
              <a:ext uri="{FF2B5EF4-FFF2-40B4-BE49-F238E27FC236}">
                <a16:creationId xmlns:a16="http://schemas.microsoft.com/office/drawing/2014/main" id="{89E6719E-B456-4479-950D-D0699889E6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688698"/>
            <a:ext cx="10644507" cy="460374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B08A27C-B601-44B1-9738-4A5379C037E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65E2DA-9928-4174-BA9B-FFA5E9FED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D449CA-5955-4BB1-A4DD-8860D1E0B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152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065622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78852-94A9-4848-A967-E30F560319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 err="1"/>
              <a:t>Kennfelder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9E72C8-C629-4D1F-874E-DC3BA197155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E67327-649B-4D85-9797-6A7D103B53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C110E0-0CA6-4103-8F5D-EF842E61A5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153</a:t>
            </a:fld>
            <a:endParaRPr lang="en-US"/>
          </a:p>
        </p:txBody>
      </p:sp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B6BD61B8-985E-4282-AD1E-0B2237F6DD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581235"/>
            <a:ext cx="10103340" cy="42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99999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B0382-FB53-4F41-90D2-173D0DD272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 err="1"/>
              <a:t>Datenadaption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76543B8-70E5-409F-A7AF-A0C02C52BCB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9F141D-BCAD-49BD-B410-91A0638612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93411F-7A29-4F36-950B-02DD46F563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154</a:t>
            </a:fld>
            <a:endParaRPr lang="en-US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9E6D81CE-3232-4527-95E6-6BB9B7CBB5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12105" y="1947780"/>
            <a:ext cx="4417285" cy="4440746"/>
          </a:xfrm>
          <a:prstGeom prst="rect">
            <a:avLst/>
          </a:prstGeom>
        </p:spPr>
      </p:pic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59D7865E-046E-4804-BFA0-46D6662D75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947780"/>
            <a:ext cx="4738100" cy="2428277"/>
          </a:xfrm>
          <a:prstGeom prst="rect">
            <a:avLst/>
          </a:prstGeom>
        </p:spPr>
      </p:pic>
      <p:pic>
        <p:nvPicPr>
          <p:cNvPr id="8" name="Picture 7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8C3D7B33-22BA-47A2-91A2-EEE43E6AF1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626156"/>
            <a:ext cx="4952266" cy="1332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884911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F65696-1859-4F8D-94B4-74D7F9DF2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 err="1"/>
              <a:t>Datenadaption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564F2DC0-FC6D-4672-8B57-DC308F955B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28818" y="1492901"/>
            <a:ext cx="4792057" cy="4982404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AFFB5E-4EF7-44CB-A252-744C3326E49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D4E73D-CA09-4F0A-B6C6-3F7DEF237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3BE369-5D52-4DF2-9560-C486950FD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155</a:t>
            </a:fld>
            <a:endParaRPr lang="en-US"/>
          </a:p>
        </p:txBody>
      </p:sp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43ED46DE-5619-40DE-A7BA-D5EE5EB535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947780"/>
            <a:ext cx="4738100" cy="2428277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34DF0F10-8E2B-4959-AA3A-D14E73BE89F0}"/>
              </a:ext>
            </a:extLst>
          </p:cNvPr>
          <p:cNvGrpSpPr/>
          <p:nvPr/>
        </p:nvGrpSpPr>
        <p:grpSpPr>
          <a:xfrm>
            <a:off x="838199" y="4487111"/>
            <a:ext cx="5002162" cy="1869239"/>
            <a:chOff x="2518150" y="-108909"/>
            <a:chExt cx="6865297" cy="2372056"/>
          </a:xfrm>
        </p:grpSpPr>
        <p:pic>
          <p:nvPicPr>
            <p:cNvPr id="10" name="Picture 9" descr="Graphical user interface, text, application&#10;&#10;Description automatically generated">
              <a:extLst>
                <a:ext uri="{FF2B5EF4-FFF2-40B4-BE49-F238E27FC236}">
                  <a16:creationId xmlns:a16="http://schemas.microsoft.com/office/drawing/2014/main" id="{36D935B7-2DCF-4885-A5CB-064D604FAB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6319"/>
            <a:stretch/>
          </p:blipFill>
          <p:spPr>
            <a:xfrm>
              <a:off x="2518150" y="-108909"/>
              <a:ext cx="6640178" cy="2372056"/>
            </a:xfrm>
            <a:prstGeom prst="rect">
              <a:avLst/>
            </a:prstGeom>
          </p:spPr>
        </p:pic>
        <p:pic>
          <p:nvPicPr>
            <p:cNvPr id="11" name="Picture 10" descr="Graphical user interface, text, application&#10;&#10;Description automatically generated">
              <a:extLst>
                <a:ext uri="{FF2B5EF4-FFF2-40B4-BE49-F238E27FC236}">
                  <a16:creationId xmlns:a16="http://schemas.microsoft.com/office/drawing/2014/main" id="{4DEDF809-A335-4733-BC14-E5AA9772E36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424"/>
            <a:stretch/>
          </p:blipFill>
          <p:spPr>
            <a:xfrm>
              <a:off x="9151301" y="-108909"/>
              <a:ext cx="232146" cy="2372056"/>
            </a:xfrm>
            <a:prstGeom prst="rect">
              <a:avLst/>
            </a:prstGeom>
          </p:spPr>
        </p:pic>
        <p:pic>
          <p:nvPicPr>
            <p:cNvPr id="9" name="Picture 8" descr="Graphical user interface, text, application&#10;&#10;Description automatically generated">
              <a:extLst>
                <a:ext uri="{FF2B5EF4-FFF2-40B4-BE49-F238E27FC236}">
                  <a16:creationId xmlns:a16="http://schemas.microsoft.com/office/drawing/2014/main" id="{5A3B9E2F-7A65-4940-AC73-A1BA70064A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05" t="32472" r="13422" b="6374"/>
            <a:stretch/>
          </p:blipFill>
          <p:spPr>
            <a:xfrm>
              <a:off x="2627196" y="564119"/>
              <a:ext cx="6531132" cy="14506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21762617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017AB9-DAB1-45B8-B27A-9B75FD1595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 err="1"/>
              <a:t>Datenadaption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6AC16F73-2AED-4DE6-9E20-540CD06632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4492" y="1863801"/>
            <a:ext cx="6703014" cy="4440746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37A623-A1D8-4315-97B4-A7028FD6598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C3DF43-231E-4AAC-BE0D-7DA66838A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E5D0A7-1E50-4A36-9B7A-806B58625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156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470532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3FEE544D-2394-4D41-8B68-EE9EAB0A6AB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-150" t="159" r="47935" b="-159"/>
          <a:stretch/>
        </p:blipFill>
        <p:spPr>
          <a:xfrm>
            <a:off x="6018244" y="1560359"/>
            <a:ext cx="5298433" cy="491494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F65696-1859-4F8D-94B4-74D7F9DF2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 err="1"/>
              <a:t>Gauß-Prozesse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AFFB5E-4EF7-44CB-A252-744C3326E49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D4E73D-CA09-4F0A-B6C6-3F7DEF237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3BE369-5D52-4DF2-9560-C486950FD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157</a:t>
            </a:fld>
            <a:endParaRPr lang="en-US"/>
          </a:p>
        </p:txBody>
      </p:sp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43ED46DE-5619-40DE-A7BA-D5EE5EB535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947780"/>
            <a:ext cx="4738100" cy="242827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6A9844A-3ECC-4483-A631-9A0B1BC158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8890" y="4643718"/>
            <a:ext cx="2976717" cy="1712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750841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3FEE544D-2394-4D41-8B68-EE9EAB0A6AB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1190"/>
          <a:stretch/>
        </p:blipFill>
        <p:spPr>
          <a:xfrm>
            <a:off x="6018244" y="1560359"/>
            <a:ext cx="4952999" cy="491494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F65696-1859-4F8D-94B4-74D7F9DF2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 err="1"/>
              <a:t>Gauß-Prozesse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AFFB5E-4EF7-44CB-A252-744C3326E49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D4E73D-CA09-4F0A-B6C6-3F7DEF237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3BE369-5D52-4DF2-9560-C486950FD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158</a:t>
            </a:fld>
            <a:endParaRPr lang="en-US"/>
          </a:p>
        </p:txBody>
      </p:sp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43ED46DE-5619-40DE-A7BA-D5EE5EB535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947780"/>
            <a:ext cx="4738100" cy="242827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286C03E-7741-4C7B-A71D-363146B9A03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8890" y="4643718"/>
            <a:ext cx="2976717" cy="1712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346383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DB410-E695-4AA0-99DA-FCDD11AC3E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Simulation – Sensor-Array</a:t>
            </a:r>
          </a:p>
        </p:txBody>
      </p:sp>
      <p:pic>
        <p:nvPicPr>
          <p:cNvPr id="9" name="Picture 8" descr="Diagram, schematic&#10;&#10;Description automatically generated">
            <a:extLst>
              <a:ext uri="{FF2B5EF4-FFF2-40B4-BE49-F238E27FC236}">
                <a16:creationId xmlns:a16="http://schemas.microsoft.com/office/drawing/2014/main" id="{373DEC03-3FA8-4E64-9CD5-ADC43F3371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7509" y="1634659"/>
            <a:ext cx="8356977" cy="4721691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F409F85-377B-4B35-A20E-5505304781E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16DE56-49D6-4A90-AF03-F17137C7AB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1ED619-114C-4B79-8961-A9F5B7DB8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159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898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Chart, bubble chart&#10;&#10;Description automatically generated">
            <a:extLst>
              <a:ext uri="{FF2B5EF4-FFF2-40B4-BE49-F238E27FC236}">
                <a16:creationId xmlns:a16="http://schemas.microsoft.com/office/drawing/2014/main" id="{9E5B92B5-C8FB-41BE-87F6-59456DA26B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814" b="2372"/>
          <a:stretch/>
        </p:blipFill>
        <p:spPr>
          <a:xfrm>
            <a:off x="1345149" y="1587575"/>
            <a:ext cx="3438377" cy="4630345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0B588496-D719-4E63-B1ED-6FC142BF2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 err="1"/>
              <a:t>Kennfelder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141C46-68B7-4E6A-9BA8-A57D845E76B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9441106F-6A1E-4138-8BEC-96AC064578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B50BBA7B-164C-47C3-B908-9BDC66B26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16</a:t>
            </a:fld>
            <a:endParaRPr lang="en-US"/>
          </a:p>
        </p:txBody>
      </p:sp>
      <p:pic>
        <p:nvPicPr>
          <p:cNvPr id="13" name="Picture 12" descr="Chart, bubble chart&#10;&#10;Description automatically generated">
            <a:extLst>
              <a:ext uri="{FF2B5EF4-FFF2-40B4-BE49-F238E27FC236}">
                <a16:creationId xmlns:a16="http://schemas.microsoft.com/office/drawing/2014/main" id="{2F492436-1A46-4152-8F09-74E65131A4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3526" y="2323665"/>
            <a:ext cx="6999716" cy="3027377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95B7B26B-FE8A-452A-A4A0-EFEAB5626B90}"/>
              </a:ext>
            </a:extLst>
          </p:cNvPr>
          <p:cNvSpPr/>
          <p:nvPr/>
        </p:nvSpPr>
        <p:spPr>
          <a:xfrm>
            <a:off x="6030507" y="3315370"/>
            <a:ext cx="853111" cy="842743"/>
          </a:xfrm>
          <a:prstGeom prst="ellipse">
            <a:avLst/>
          </a:prstGeom>
          <a:noFill/>
          <a:ln w="76200">
            <a:solidFill>
              <a:srgbClr val="FF37D9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508E28D-F2E9-4E55-A2AF-2194D1FAACC7}"/>
              </a:ext>
            </a:extLst>
          </p:cNvPr>
          <p:cNvSpPr/>
          <p:nvPr/>
        </p:nvSpPr>
        <p:spPr>
          <a:xfrm>
            <a:off x="9517144" y="3320417"/>
            <a:ext cx="853111" cy="842743"/>
          </a:xfrm>
          <a:prstGeom prst="ellipse">
            <a:avLst/>
          </a:prstGeom>
          <a:noFill/>
          <a:ln w="76200">
            <a:solidFill>
              <a:srgbClr val="FF37D9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2CC77E-BB0D-4A10-9FE3-2FC56BA01F70}"/>
              </a:ext>
            </a:extLst>
          </p:cNvPr>
          <p:cNvSpPr txBox="1"/>
          <p:nvPr/>
        </p:nvSpPr>
        <p:spPr>
          <a:xfrm>
            <a:off x="8921797" y="1506050"/>
            <a:ext cx="19250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FF37D9"/>
                </a:solidFill>
              </a:rPr>
              <a:t>90° </a:t>
            </a:r>
            <a:r>
              <a:rPr lang="en-US" sz="2000" b="1" dirty="0" err="1">
                <a:solidFill>
                  <a:srgbClr val="FF37D9"/>
                </a:solidFill>
              </a:rPr>
              <a:t>verdreht</a:t>
            </a:r>
            <a:endParaRPr lang="en-US" sz="2000" b="1" dirty="0">
              <a:solidFill>
                <a:srgbClr val="FF37D9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8B8F5B3-3C06-451C-AD61-C8EA31F12CAA}"/>
              </a:ext>
            </a:extLst>
          </p:cNvPr>
          <p:cNvSpPr txBox="1"/>
          <p:nvPr/>
        </p:nvSpPr>
        <p:spPr>
          <a:xfrm>
            <a:off x="5395803" y="5584426"/>
            <a:ext cx="19250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err="1">
                <a:solidFill>
                  <a:srgbClr val="FF37D9"/>
                </a:solidFill>
              </a:rPr>
              <a:t>Lineare</a:t>
            </a:r>
            <a:r>
              <a:rPr lang="en-US" sz="2000" b="1" dirty="0">
                <a:solidFill>
                  <a:srgbClr val="FF37D9"/>
                </a:solidFill>
              </a:rPr>
              <a:t> Plateaus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F1A9CF5-8137-475F-A701-B92E530D6D97}"/>
              </a:ext>
            </a:extLst>
          </p:cNvPr>
          <p:cNvSpPr txBox="1"/>
          <p:nvPr/>
        </p:nvSpPr>
        <p:spPr>
          <a:xfrm>
            <a:off x="5395803" y="1506958"/>
            <a:ext cx="19250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FF37D9"/>
                </a:solidFill>
              </a:rPr>
              <a:t>360° </a:t>
            </a:r>
            <a:r>
              <a:rPr lang="en-US" sz="2000" b="1" dirty="0" err="1">
                <a:solidFill>
                  <a:srgbClr val="FF37D9"/>
                </a:solidFill>
              </a:rPr>
              <a:t>Periodizität</a:t>
            </a:r>
            <a:endParaRPr lang="en-US" sz="2000" b="1" dirty="0">
              <a:solidFill>
                <a:srgbClr val="FF37D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3042863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1DCF07DD-6638-4BCC-9596-B36CE6714E8C}"/>
              </a:ext>
            </a:extLst>
          </p:cNvPr>
          <p:cNvGrpSpPr/>
          <p:nvPr/>
        </p:nvGrpSpPr>
        <p:grpSpPr>
          <a:xfrm>
            <a:off x="838199" y="1756014"/>
            <a:ext cx="6453555" cy="3933586"/>
            <a:chOff x="838199" y="1756014"/>
            <a:chExt cx="6453555" cy="3933586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D5F90B73-C17C-40C3-90AC-ABA91FB0F4F2}"/>
                </a:ext>
              </a:extLst>
            </p:cNvPr>
            <p:cNvGrpSpPr/>
            <p:nvPr/>
          </p:nvGrpSpPr>
          <p:grpSpPr>
            <a:xfrm>
              <a:off x="838199" y="1756014"/>
              <a:ext cx="6453555" cy="3933586"/>
              <a:chOff x="2485637" y="1863801"/>
              <a:chExt cx="7220725" cy="4440746"/>
            </a:xfrm>
          </p:grpSpPr>
          <p:pic>
            <p:nvPicPr>
              <p:cNvPr id="11" name="Picture 10" descr="Diagram&#10;&#10;Description automatically generated">
                <a:extLst>
                  <a:ext uri="{FF2B5EF4-FFF2-40B4-BE49-F238E27FC236}">
                    <a16:creationId xmlns:a16="http://schemas.microsoft.com/office/drawing/2014/main" id="{C822D11A-5D87-47EE-997C-AF112A9E33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85637" y="1863801"/>
                <a:ext cx="7220725" cy="4440746"/>
              </a:xfrm>
              <a:prstGeom prst="rect">
                <a:avLst/>
              </a:prstGeom>
            </p:spPr>
          </p:pic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E842ADC9-8C25-41DA-9A14-3F8BD98C0015}"/>
                  </a:ext>
                </a:extLst>
              </p:cNvPr>
              <p:cNvSpPr/>
              <p:nvPr/>
            </p:nvSpPr>
            <p:spPr>
              <a:xfrm>
                <a:off x="6338277" y="1863801"/>
                <a:ext cx="3243385" cy="119201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EB69C409-9D25-4911-A5DB-B5CD2C4619ED}"/>
                  </a:ext>
                </a:extLst>
              </p:cNvPr>
              <p:cNvSpPr/>
              <p:nvPr/>
            </p:nvSpPr>
            <p:spPr>
              <a:xfrm>
                <a:off x="8198340" y="3179898"/>
                <a:ext cx="1508022" cy="151714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32ADA264-EB1F-417F-ADF9-6594B80E2EAD}"/>
                  </a:ext>
                </a:extLst>
              </p:cNvPr>
              <p:cNvSpPr/>
              <p:nvPr/>
            </p:nvSpPr>
            <p:spPr>
              <a:xfrm>
                <a:off x="2485637" y="4673600"/>
                <a:ext cx="5829932" cy="163094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15" name="Picture 14" descr="Diagram&#10;&#10;Description automatically generated">
              <a:extLst>
                <a:ext uri="{FF2B5EF4-FFF2-40B4-BE49-F238E27FC236}">
                  <a16:creationId xmlns:a16="http://schemas.microsoft.com/office/drawing/2014/main" id="{6A546678-964A-43A4-9FF0-4C963D256E4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730" b="73333"/>
            <a:stretch/>
          </p:blipFill>
          <p:spPr>
            <a:xfrm>
              <a:off x="868271" y="4505401"/>
              <a:ext cx="3413242" cy="1184199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7779D11-CAC9-4FDF-9FEC-FA879BD572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Simulation – Sensor-Array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F77BA7A-C52E-4269-BC07-A737C567CC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5D73B1-042B-494E-AD07-8D7E29DF4D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F61281-1AF5-41AD-BC96-2854D556B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160</a:t>
            </a:fld>
            <a:endParaRPr lang="en-US"/>
          </a:p>
        </p:txBody>
      </p:sp>
      <p:pic>
        <p:nvPicPr>
          <p:cNvPr id="17" name="Picture 16" descr="A picture containing text&#10;&#10;Description automatically generated">
            <a:extLst>
              <a:ext uri="{FF2B5EF4-FFF2-40B4-BE49-F238E27FC236}">
                <a16:creationId xmlns:a16="http://schemas.microsoft.com/office/drawing/2014/main" id="{832A91B5-44F0-406C-96EF-E64E74D2A9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3275" y="1858876"/>
            <a:ext cx="5255405" cy="3810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113021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1DCF07DD-6638-4BCC-9596-B36CE6714E8C}"/>
              </a:ext>
            </a:extLst>
          </p:cNvPr>
          <p:cNvGrpSpPr/>
          <p:nvPr/>
        </p:nvGrpSpPr>
        <p:grpSpPr>
          <a:xfrm>
            <a:off x="838199" y="1756014"/>
            <a:ext cx="6453555" cy="3933586"/>
            <a:chOff x="838199" y="1756014"/>
            <a:chExt cx="6453555" cy="3933586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D5F90B73-C17C-40C3-90AC-ABA91FB0F4F2}"/>
                </a:ext>
              </a:extLst>
            </p:cNvPr>
            <p:cNvGrpSpPr/>
            <p:nvPr/>
          </p:nvGrpSpPr>
          <p:grpSpPr>
            <a:xfrm>
              <a:off x="838199" y="1756014"/>
              <a:ext cx="6453555" cy="3933586"/>
              <a:chOff x="2485637" y="1863801"/>
              <a:chExt cx="7220725" cy="4440746"/>
            </a:xfrm>
          </p:grpSpPr>
          <p:pic>
            <p:nvPicPr>
              <p:cNvPr id="11" name="Picture 10" descr="Diagram&#10;&#10;Description automatically generated">
                <a:extLst>
                  <a:ext uri="{FF2B5EF4-FFF2-40B4-BE49-F238E27FC236}">
                    <a16:creationId xmlns:a16="http://schemas.microsoft.com/office/drawing/2014/main" id="{C822D11A-5D87-47EE-997C-AF112A9E33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85637" y="1863801"/>
                <a:ext cx="7220725" cy="4440746"/>
              </a:xfrm>
              <a:prstGeom prst="rect">
                <a:avLst/>
              </a:prstGeom>
            </p:spPr>
          </p:pic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E842ADC9-8C25-41DA-9A14-3F8BD98C0015}"/>
                  </a:ext>
                </a:extLst>
              </p:cNvPr>
              <p:cNvSpPr/>
              <p:nvPr/>
            </p:nvSpPr>
            <p:spPr>
              <a:xfrm>
                <a:off x="6338277" y="1863801"/>
                <a:ext cx="3243385" cy="119201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EB69C409-9D25-4911-A5DB-B5CD2C4619ED}"/>
                  </a:ext>
                </a:extLst>
              </p:cNvPr>
              <p:cNvSpPr/>
              <p:nvPr/>
            </p:nvSpPr>
            <p:spPr>
              <a:xfrm>
                <a:off x="8198340" y="3179898"/>
                <a:ext cx="1508022" cy="151714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32ADA264-EB1F-417F-ADF9-6594B80E2EAD}"/>
                  </a:ext>
                </a:extLst>
              </p:cNvPr>
              <p:cNvSpPr/>
              <p:nvPr/>
            </p:nvSpPr>
            <p:spPr>
              <a:xfrm>
                <a:off x="2485637" y="4673600"/>
                <a:ext cx="5829932" cy="163094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15" name="Picture 14" descr="Diagram&#10;&#10;Description automatically generated">
              <a:extLst>
                <a:ext uri="{FF2B5EF4-FFF2-40B4-BE49-F238E27FC236}">
                  <a16:creationId xmlns:a16="http://schemas.microsoft.com/office/drawing/2014/main" id="{6A546678-964A-43A4-9FF0-4C963D256E4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730" b="73333"/>
            <a:stretch/>
          </p:blipFill>
          <p:spPr>
            <a:xfrm>
              <a:off x="868271" y="4505401"/>
              <a:ext cx="3413242" cy="1184199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7779D11-CAC9-4FDF-9FEC-FA879BD572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Simulation – Sensor-Array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F77BA7A-C52E-4269-BC07-A737C567CC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5D73B1-042B-494E-AD07-8D7E29DF4D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F61281-1AF5-41AD-BC96-2854D556B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161</a:t>
            </a:fld>
            <a:endParaRPr lang="en-US"/>
          </a:p>
        </p:txBody>
      </p:sp>
      <p:pic>
        <p:nvPicPr>
          <p:cNvPr id="16" name="Picture 15" descr="Diagram, schematic&#10;&#10;Description automatically generated">
            <a:extLst>
              <a:ext uri="{FF2B5EF4-FFF2-40B4-BE49-F238E27FC236}">
                <a16:creationId xmlns:a16="http://schemas.microsoft.com/office/drawing/2014/main" id="{79178FC5-B13D-4BB1-9718-F4635896D0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3275" y="2001033"/>
            <a:ext cx="5546329" cy="3133675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217F9BBA-8E97-47B5-88F0-7D15DFD109D6}"/>
              </a:ext>
            </a:extLst>
          </p:cNvPr>
          <p:cNvSpPr/>
          <p:nvPr/>
        </p:nvSpPr>
        <p:spPr>
          <a:xfrm>
            <a:off x="851598" y="3778393"/>
            <a:ext cx="986827" cy="596766"/>
          </a:xfrm>
          <a:prstGeom prst="rect">
            <a:avLst/>
          </a:prstGeom>
          <a:noFill/>
          <a:ln w="38100"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910735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1DCF07DD-6638-4BCC-9596-B36CE6714E8C}"/>
              </a:ext>
            </a:extLst>
          </p:cNvPr>
          <p:cNvGrpSpPr/>
          <p:nvPr/>
        </p:nvGrpSpPr>
        <p:grpSpPr>
          <a:xfrm>
            <a:off x="838199" y="1756014"/>
            <a:ext cx="6453555" cy="3933586"/>
            <a:chOff x="838199" y="1756014"/>
            <a:chExt cx="6453555" cy="3933586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D5F90B73-C17C-40C3-90AC-ABA91FB0F4F2}"/>
                </a:ext>
              </a:extLst>
            </p:cNvPr>
            <p:cNvGrpSpPr/>
            <p:nvPr/>
          </p:nvGrpSpPr>
          <p:grpSpPr>
            <a:xfrm>
              <a:off x="838199" y="1756014"/>
              <a:ext cx="6453555" cy="3933586"/>
              <a:chOff x="2485637" y="1863801"/>
              <a:chExt cx="7220725" cy="4440746"/>
            </a:xfrm>
          </p:grpSpPr>
          <p:pic>
            <p:nvPicPr>
              <p:cNvPr id="11" name="Picture 10" descr="Diagram&#10;&#10;Description automatically generated">
                <a:extLst>
                  <a:ext uri="{FF2B5EF4-FFF2-40B4-BE49-F238E27FC236}">
                    <a16:creationId xmlns:a16="http://schemas.microsoft.com/office/drawing/2014/main" id="{C822D11A-5D87-47EE-997C-AF112A9E33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85637" y="1863801"/>
                <a:ext cx="7220725" cy="4440746"/>
              </a:xfrm>
              <a:prstGeom prst="rect">
                <a:avLst/>
              </a:prstGeom>
            </p:spPr>
          </p:pic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E842ADC9-8C25-41DA-9A14-3F8BD98C0015}"/>
                  </a:ext>
                </a:extLst>
              </p:cNvPr>
              <p:cNvSpPr/>
              <p:nvPr/>
            </p:nvSpPr>
            <p:spPr>
              <a:xfrm>
                <a:off x="6338277" y="1863801"/>
                <a:ext cx="3243385" cy="119201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EB69C409-9D25-4911-A5DB-B5CD2C4619ED}"/>
                  </a:ext>
                </a:extLst>
              </p:cNvPr>
              <p:cNvSpPr/>
              <p:nvPr/>
            </p:nvSpPr>
            <p:spPr>
              <a:xfrm>
                <a:off x="8198340" y="3179898"/>
                <a:ext cx="1508022" cy="151714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32ADA264-EB1F-417F-ADF9-6594B80E2EAD}"/>
                  </a:ext>
                </a:extLst>
              </p:cNvPr>
              <p:cNvSpPr/>
              <p:nvPr/>
            </p:nvSpPr>
            <p:spPr>
              <a:xfrm>
                <a:off x="2485637" y="4673600"/>
                <a:ext cx="5829932" cy="163094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15" name="Picture 14" descr="Diagram&#10;&#10;Description automatically generated">
              <a:extLst>
                <a:ext uri="{FF2B5EF4-FFF2-40B4-BE49-F238E27FC236}">
                  <a16:creationId xmlns:a16="http://schemas.microsoft.com/office/drawing/2014/main" id="{6A546678-964A-43A4-9FF0-4C963D256E4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730" b="73333"/>
            <a:stretch/>
          </p:blipFill>
          <p:spPr>
            <a:xfrm>
              <a:off x="868271" y="4505401"/>
              <a:ext cx="3413242" cy="1184199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7779D11-CAC9-4FDF-9FEC-FA879BD572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Simulation – Sensor-Array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D1B25CC0-1577-4EAF-B4A2-A89C4A8555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3120" y="1835809"/>
            <a:ext cx="5060678" cy="4440746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F77BA7A-C52E-4269-BC07-A737C567CC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5D73B1-042B-494E-AD07-8D7E29DF4D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F61281-1AF5-41AD-BC96-2854D556B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162</a:t>
            </a:fld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1F5ACDC-517D-4BDC-81AC-700A8319D71A}"/>
              </a:ext>
            </a:extLst>
          </p:cNvPr>
          <p:cNvSpPr/>
          <p:nvPr/>
        </p:nvSpPr>
        <p:spPr>
          <a:xfrm>
            <a:off x="1871874" y="3778393"/>
            <a:ext cx="986827" cy="596766"/>
          </a:xfrm>
          <a:prstGeom prst="rect">
            <a:avLst/>
          </a:prstGeom>
          <a:noFill/>
          <a:ln w="38100"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051A092F-494E-424B-B01C-4AF4299F9CC3}"/>
              </a:ext>
            </a:extLst>
          </p:cNvPr>
          <p:cNvSpPr/>
          <p:nvPr/>
        </p:nvSpPr>
        <p:spPr>
          <a:xfrm>
            <a:off x="8172650" y="4184348"/>
            <a:ext cx="457200" cy="260484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E5A07D25-7B3D-4CBC-B57D-3450E1AF0DE9}"/>
              </a:ext>
            </a:extLst>
          </p:cNvPr>
          <p:cNvSpPr/>
          <p:nvPr/>
        </p:nvSpPr>
        <p:spPr>
          <a:xfrm>
            <a:off x="8180670" y="4587006"/>
            <a:ext cx="457200" cy="260484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E4B8881B-FAF7-4335-8A66-5D0523968C73}"/>
              </a:ext>
            </a:extLst>
          </p:cNvPr>
          <p:cNvSpPr/>
          <p:nvPr/>
        </p:nvSpPr>
        <p:spPr>
          <a:xfrm>
            <a:off x="8179068" y="4989668"/>
            <a:ext cx="457200" cy="260484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6883180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3068829-ADF4-4FD6-B071-0D962D411E73}"/>
              </a:ext>
            </a:extLst>
          </p:cNvPr>
          <p:cNvGrpSpPr/>
          <p:nvPr/>
        </p:nvGrpSpPr>
        <p:grpSpPr>
          <a:xfrm>
            <a:off x="838199" y="1756014"/>
            <a:ext cx="6453555" cy="3933586"/>
            <a:chOff x="838199" y="1756014"/>
            <a:chExt cx="6453555" cy="3933586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56473293-01E0-42A3-9298-3BE47E82357B}"/>
                </a:ext>
              </a:extLst>
            </p:cNvPr>
            <p:cNvGrpSpPr/>
            <p:nvPr/>
          </p:nvGrpSpPr>
          <p:grpSpPr>
            <a:xfrm>
              <a:off x="838199" y="1756014"/>
              <a:ext cx="6453555" cy="3933586"/>
              <a:chOff x="2485637" y="1863801"/>
              <a:chExt cx="7220725" cy="4440746"/>
            </a:xfrm>
          </p:grpSpPr>
          <p:pic>
            <p:nvPicPr>
              <p:cNvPr id="12" name="Picture 11" descr="Diagram&#10;&#10;Description automatically generated">
                <a:extLst>
                  <a:ext uri="{FF2B5EF4-FFF2-40B4-BE49-F238E27FC236}">
                    <a16:creationId xmlns:a16="http://schemas.microsoft.com/office/drawing/2014/main" id="{2BAAD2EA-1A15-44E6-885C-7CD0EC0BC9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85637" y="1863801"/>
                <a:ext cx="7220725" cy="4440746"/>
              </a:xfrm>
              <a:prstGeom prst="rect">
                <a:avLst/>
              </a:prstGeom>
            </p:spPr>
          </p:pic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54EAB32C-730A-4FBF-A15A-DE28C816A164}"/>
                  </a:ext>
                </a:extLst>
              </p:cNvPr>
              <p:cNvSpPr/>
              <p:nvPr/>
            </p:nvSpPr>
            <p:spPr>
              <a:xfrm>
                <a:off x="6338277" y="1863801"/>
                <a:ext cx="3243385" cy="119201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5431E787-9F3D-49AD-BEFC-4748CFDA0915}"/>
                  </a:ext>
                </a:extLst>
              </p:cNvPr>
              <p:cNvSpPr/>
              <p:nvPr/>
            </p:nvSpPr>
            <p:spPr>
              <a:xfrm>
                <a:off x="8198340" y="3179898"/>
                <a:ext cx="1508022" cy="151714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4D4DA2DE-3AF8-489F-9713-959853ABE6CB}"/>
                  </a:ext>
                </a:extLst>
              </p:cNvPr>
              <p:cNvSpPr/>
              <p:nvPr/>
            </p:nvSpPr>
            <p:spPr>
              <a:xfrm>
                <a:off x="2485637" y="4673600"/>
                <a:ext cx="5829932" cy="163094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11" name="Picture 10" descr="Diagram&#10;&#10;Description automatically generated">
              <a:extLst>
                <a:ext uri="{FF2B5EF4-FFF2-40B4-BE49-F238E27FC236}">
                  <a16:creationId xmlns:a16="http://schemas.microsoft.com/office/drawing/2014/main" id="{2A825198-7F00-4D17-86EE-BB6046093A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730" b="73333"/>
            <a:stretch/>
          </p:blipFill>
          <p:spPr>
            <a:xfrm>
              <a:off x="868271" y="4505401"/>
              <a:ext cx="3413242" cy="1184199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4AC87FA-3C4D-484F-926C-D5A8CE1C43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Simulation – Sensor-Array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B7D7C896-B36A-4672-84EB-559C81BBD4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8792" y="1475847"/>
            <a:ext cx="4673080" cy="4880503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A018F6-D6FB-4EC0-9FC9-A84495D874D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87522F-51B9-417C-9FA1-FC8B61E415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D72BF7-418C-45D2-8625-24DB0B46C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163</a:t>
            </a:fld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FACD308-DD95-49F9-9109-7862A677C1D5}"/>
              </a:ext>
            </a:extLst>
          </p:cNvPr>
          <p:cNvSpPr/>
          <p:nvPr/>
        </p:nvSpPr>
        <p:spPr>
          <a:xfrm>
            <a:off x="2949907" y="3778393"/>
            <a:ext cx="3098820" cy="596766"/>
          </a:xfrm>
          <a:prstGeom prst="rect">
            <a:avLst/>
          </a:prstGeom>
          <a:noFill/>
          <a:ln w="38100"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119424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3068829-ADF4-4FD6-B071-0D962D411E73}"/>
              </a:ext>
            </a:extLst>
          </p:cNvPr>
          <p:cNvGrpSpPr/>
          <p:nvPr/>
        </p:nvGrpSpPr>
        <p:grpSpPr>
          <a:xfrm>
            <a:off x="838199" y="1756014"/>
            <a:ext cx="6453555" cy="3933586"/>
            <a:chOff x="838199" y="1756014"/>
            <a:chExt cx="6453555" cy="3933586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56473293-01E0-42A3-9298-3BE47E82357B}"/>
                </a:ext>
              </a:extLst>
            </p:cNvPr>
            <p:cNvGrpSpPr/>
            <p:nvPr/>
          </p:nvGrpSpPr>
          <p:grpSpPr>
            <a:xfrm>
              <a:off x="838199" y="1756014"/>
              <a:ext cx="6453555" cy="3933586"/>
              <a:chOff x="2485637" y="1863801"/>
              <a:chExt cx="7220725" cy="4440746"/>
            </a:xfrm>
          </p:grpSpPr>
          <p:pic>
            <p:nvPicPr>
              <p:cNvPr id="12" name="Picture 11" descr="Diagram&#10;&#10;Description automatically generated">
                <a:extLst>
                  <a:ext uri="{FF2B5EF4-FFF2-40B4-BE49-F238E27FC236}">
                    <a16:creationId xmlns:a16="http://schemas.microsoft.com/office/drawing/2014/main" id="{2BAAD2EA-1A15-44E6-885C-7CD0EC0BC9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85637" y="1863801"/>
                <a:ext cx="7220725" cy="4440746"/>
              </a:xfrm>
              <a:prstGeom prst="rect">
                <a:avLst/>
              </a:prstGeom>
            </p:spPr>
          </p:pic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54EAB32C-730A-4FBF-A15A-DE28C816A164}"/>
                  </a:ext>
                </a:extLst>
              </p:cNvPr>
              <p:cNvSpPr/>
              <p:nvPr/>
            </p:nvSpPr>
            <p:spPr>
              <a:xfrm>
                <a:off x="6338277" y="1863801"/>
                <a:ext cx="3243385" cy="119201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5431E787-9F3D-49AD-BEFC-4748CFDA0915}"/>
                  </a:ext>
                </a:extLst>
              </p:cNvPr>
              <p:cNvSpPr/>
              <p:nvPr/>
            </p:nvSpPr>
            <p:spPr>
              <a:xfrm>
                <a:off x="8198340" y="3179898"/>
                <a:ext cx="1508022" cy="151714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4D4DA2DE-3AF8-489F-9713-959853ABE6CB}"/>
                  </a:ext>
                </a:extLst>
              </p:cNvPr>
              <p:cNvSpPr/>
              <p:nvPr/>
            </p:nvSpPr>
            <p:spPr>
              <a:xfrm>
                <a:off x="2485637" y="4673600"/>
                <a:ext cx="5829932" cy="163094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11" name="Picture 10" descr="Diagram&#10;&#10;Description automatically generated">
              <a:extLst>
                <a:ext uri="{FF2B5EF4-FFF2-40B4-BE49-F238E27FC236}">
                  <a16:creationId xmlns:a16="http://schemas.microsoft.com/office/drawing/2014/main" id="{2A825198-7F00-4D17-86EE-BB6046093A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730" b="73333"/>
            <a:stretch/>
          </p:blipFill>
          <p:spPr>
            <a:xfrm>
              <a:off x="868271" y="4505401"/>
              <a:ext cx="3413242" cy="1184199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4AC87FA-3C4D-484F-926C-D5A8CE1C43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Simulation – Sensor-Array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A018F6-D6FB-4EC0-9FC9-A84495D874D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87522F-51B9-417C-9FA1-FC8B61E415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D72BF7-418C-45D2-8625-24DB0B46C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164</a:t>
            </a:fld>
            <a:endParaRPr lang="en-US"/>
          </a:p>
        </p:txBody>
      </p:sp>
      <p:pic>
        <p:nvPicPr>
          <p:cNvPr id="16" name="Picture 15" descr="Chart, diagram, schematic&#10;&#10;Description automatically generated">
            <a:extLst>
              <a:ext uri="{FF2B5EF4-FFF2-40B4-BE49-F238E27FC236}">
                <a16:creationId xmlns:a16="http://schemas.microsoft.com/office/drawing/2014/main" id="{B02D35A1-9183-4AE6-B789-61478CDB942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354"/>
          <a:stretch/>
        </p:blipFill>
        <p:spPr>
          <a:xfrm>
            <a:off x="6205108" y="1796804"/>
            <a:ext cx="5148690" cy="442503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15837713-28E2-4E88-84B7-74B8E56B75FF}"/>
              </a:ext>
            </a:extLst>
          </p:cNvPr>
          <p:cNvSpPr/>
          <p:nvPr/>
        </p:nvSpPr>
        <p:spPr>
          <a:xfrm>
            <a:off x="5105977" y="2935705"/>
            <a:ext cx="986827" cy="1439454"/>
          </a:xfrm>
          <a:prstGeom prst="rect">
            <a:avLst/>
          </a:prstGeom>
          <a:noFill/>
          <a:ln w="38100"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33879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1ABC687B-B9EC-45DE-9F6B-11C4C32EA2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230" y="1547048"/>
            <a:ext cx="9201539" cy="49458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D295119-A358-4E1F-95FC-886D1A99F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 – Sensor-Array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0CCCB1-9B64-4ED2-AF0E-538CC2A8D9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E54CBC-F3DE-468E-A121-B9D2FB02F9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B1D7BF-C34D-4246-8A4F-6B03BA70B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326DF-8761-41FF-9B63-E1FFA531C339}" type="slidenum">
              <a:rPr lang="en-US" smtClean="0"/>
              <a:t>165</a:t>
            </a:fld>
            <a:endParaRPr 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48370733-947C-461E-B1CE-1B60389FB578}"/>
              </a:ext>
            </a:extLst>
          </p:cNvPr>
          <p:cNvSpPr/>
          <p:nvPr/>
        </p:nvSpPr>
        <p:spPr>
          <a:xfrm rot="13274435">
            <a:off x="10485013" y="3207618"/>
            <a:ext cx="423511" cy="288758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5968C179-03D4-4DA6-ACD5-0B990E532FBB}"/>
              </a:ext>
            </a:extLst>
          </p:cNvPr>
          <p:cNvSpPr/>
          <p:nvPr/>
        </p:nvSpPr>
        <p:spPr>
          <a:xfrm rot="2249067">
            <a:off x="9039620" y="1887352"/>
            <a:ext cx="423511" cy="288758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29F9BCA7-70C0-4280-A75F-E954EEFDF6EA}"/>
              </a:ext>
            </a:extLst>
          </p:cNvPr>
          <p:cNvSpPr/>
          <p:nvPr/>
        </p:nvSpPr>
        <p:spPr>
          <a:xfrm rot="8474072">
            <a:off x="10530567" y="1842480"/>
            <a:ext cx="423511" cy="288758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C7D45D2C-01E6-4856-AEA0-91CDA3C07E12}"/>
              </a:ext>
            </a:extLst>
          </p:cNvPr>
          <p:cNvSpPr/>
          <p:nvPr/>
        </p:nvSpPr>
        <p:spPr>
          <a:xfrm rot="19130166">
            <a:off x="9113737" y="3207532"/>
            <a:ext cx="423511" cy="288758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41570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E0DFA0-2B6B-495A-B624-8797D6C8F9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Simulation – </a:t>
            </a:r>
            <a:r>
              <a:rPr lang="en-US" sz="5400" dirty="0" err="1"/>
              <a:t>Gauß-Prozesse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196D23A7-0E0A-4BFE-AF79-DBE93F606F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189" y="1863801"/>
            <a:ext cx="10267621" cy="4440746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1F075E6-7A19-4474-AD8B-C7E57FE8CAE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182667-8926-46F6-957F-4CAFC00FEC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800C15-FDE2-4A83-A3B7-621BC8A5E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166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803072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1B97A9-FF37-4C4D-8C32-80DB02BBC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Simulation – </a:t>
            </a:r>
            <a:r>
              <a:rPr lang="en-US" sz="5400" dirty="0" err="1"/>
              <a:t>Gauß-Prozesse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CFF9B4B6-8EDC-45D2-AEBB-3F466C6CEA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569691"/>
            <a:ext cx="5257798" cy="4863464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5A48D8-C8DC-4D18-B9E5-A5A5DBFBA6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3195B3-D43C-49C0-8DDC-727D1F1ED6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D2CB6E-FFF8-4948-A12B-F7944083D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167</a:t>
            </a:fld>
            <a:endParaRPr lang="en-US"/>
          </a:p>
        </p:txBody>
      </p:sp>
      <p:pic>
        <p:nvPicPr>
          <p:cNvPr id="8" name="Picture 7" descr="Graphical user interface, table&#10;&#10;Description automatically generated">
            <a:extLst>
              <a:ext uri="{FF2B5EF4-FFF2-40B4-BE49-F238E27FC236}">
                <a16:creationId xmlns:a16="http://schemas.microsoft.com/office/drawing/2014/main" id="{3974BB74-E2BB-4021-9B69-2E01FE71AB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8" y="1569691"/>
            <a:ext cx="4871918" cy="4786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49211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7E6D22-426A-44E8-AA06-AAA0FC5DA3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Simulation – </a:t>
            </a:r>
            <a:r>
              <a:rPr lang="en-US" sz="5400" dirty="0" err="1"/>
              <a:t>Gauß-Prozesse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D9DFFD-F86F-4851-AC91-1BDA5711845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EA3813-1DF7-47DE-8715-A3954FACC6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4AC089-22D6-4740-9C90-66C292B937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168</a:t>
            </a:fld>
            <a:endParaRPr lang="en-US"/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ECD6B836-E4F8-46ED-A583-313C7C4482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6229" y="1500957"/>
            <a:ext cx="7500787" cy="4275448"/>
          </a:xfrm>
          <a:prstGeom prst="rect">
            <a:avLst/>
          </a:prstGeom>
        </p:spPr>
      </p:pic>
      <p:pic>
        <p:nvPicPr>
          <p:cNvPr id="9" name="Picture 8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063AAD4F-11BE-415F-B322-2868999E8CC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82"/>
          <a:stretch/>
        </p:blipFill>
        <p:spPr>
          <a:xfrm>
            <a:off x="6095997" y="4420054"/>
            <a:ext cx="4568324" cy="2437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773144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CE5382-F232-45C6-9633-69A68FD869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Simulation – </a:t>
            </a:r>
            <a:r>
              <a:rPr lang="en-US" sz="5400" dirty="0" err="1"/>
              <a:t>Gauß-Prozesse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4FA744F2-82B7-4AA8-B2E8-1BA4F1C184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7433" y="1741094"/>
            <a:ext cx="7597130" cy="4615256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B04410-3092-4213-BB23-AC8C71F5A9C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EC2715-7A41-44BF-A345-B25AB914AB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751B97-3018-439E-BB62-D0F98F7A2E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169</a:t>
            </a:fld>
            <a:endParaRPr lang="en-US"/>
          </a:p>
        </p:txBody>
      </p: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78BEFBCF-9187-4F72-95A3-21081484DE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5555" y="4180491"/>
            <a:ext cx="4686208" cy="2249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9296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Chart, bubble chart&#10;&#10;Description automatically generated">
            <a:extLst>
              <a:ext uri="{FF2B5EF4-FFF2-40B4-BE49-F238E27FC236}">
                <a16:creationId xmlns:a16="http://schemas.microsoft.com/office/drawing/2014/main" id="{9E5B92B5-C8FB-41BE-87F6-59456DA26B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814" b="2372"/>
          <a:stretch/>
        </p:blipFill>
        <p:spPr>
          <a:xfrm>
            <a:off x="1345149" y="1587575"/>
            <a:ext cx="3438377" cy="4630345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0B588496-D719-4E63-B1ED-6FC142BF2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 err="1"/>
              <a:t>Kennfelder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141C46-68B7-4E6A-9BA8-A57D845E76B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9441106F-6A1E-4138-8BEC-96AC064578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B50BBA7B-164C-47C3-B908-9BDC66B26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17</a:t>
            </a:fld>
            <a:endParaRPr lang="en-US"/>
          </a:p>
        </p:txBody>
      </p:sp>
      <p:pic>
        <p:nvPicPr>
          <p:cNvPr id="13" name="Picture 12" descr="Chart, bubble chart&#10;&#10;Description automatically generated">
            <a:extLst>
              <a:ext uri="{FF2B5EF4-FFF2-40B4-BE49-F238E27FC236}">
                <a16:creationId xmlns:a16="http://schemas.microsoft.com/office/drawing/2014/main" id="{2F492436-1A46-4152-8F09-74E65131A4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3526" y="2323665"/>
            <a:ext cx="6999716" cy="3027377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95B7B26B-FE8A-452A-A4A0-EFEAB5626B90}"/>
              </a:ext>
            </a:extLst>
          </p:cNvPr>
          <p:cNvSpPr/>
          <p:nvPr/>
        </p:nvSpPr>
        <p:spPr>
          <a:xfrm>
            <a:off x="6030507" y="3315370"/>
            <a:ext cx="853111" cy="842743"/>
          </a:xfrm>
          <a:prstGeom prst="ellipse">
            <a:avLst/>
          </a:prstGeom>
          <a:noFill/>
          <a:ln w="76200">
            <a:solidFill>
              <a:srgbClr val="FF37D9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508E28D-F2E9-4E55-A2AF-2194D1FAACC7}"/>
              </a:ext>
            </a:extLst>
          </p:cNvPr>
          <p:cNvSpPr/>
          <p:nvPr/>
        </p:nvSpPr>
        <p:spPr>
          <a:xfrm>
            <a:off x="9517144" y="3320417"/>
            <a:ext cx="853111" cy="842743"/>
          </a:xfrm>
          <a:prstGeom prst="ellipse">
            <a:avLst/>
          </a:prstGeom>
          <a:noFill/>
          <a:ln w="76200">
            <a:solidFill>
              <a:srgbClr val="FF37D9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2F8553B-DAB8-44B8-9BE1-C1E110B2E1FC}"/>
              </a:ext>
            </a:extLst>
          </p:cNvPr>
          <p:cNvCxnSpPr>
            <a:cxnSpLocks/>
          </p:cNvCxnSpPr>
          <p:nvPr/>
        </p:nvCxnSpPr>
        <p:spPr>
          <a:xfrm flipV="1">
            <a:off x="5322771" y="3724977"/>
            <a:ext cx="2281187" cy="9625"/>
          </a:xfrm>
          <a:prstGeom prst="line">
            <a:avLst/>
          </a:prstGeom>
          <a:ln w="76200">
            <a:solidFill>
              <a:srgbClr val="FF37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C3BDDAC-1386-454D-BFA4-FF4D2CBA2DEE}"/>
              </a:ext>
            </a:extLst>
          </p:cNvPr>
          <p:cNvCxnSpPr>
            <a:cxnSpLocks/>
          </p:cNvCxnSpPr>
          <p:nvPr/>
        </p:nvCxnSpPr>
        <p:spPr>
          <a:xfrm rot="16200000" flipV="1">
            <a:off x="8795891" y="3723375"/>
            <a:ext cx="2281187" cy="9625"/>
          </a:xfrm>
          <a:prstGeom prst="line">
            <a:avLst/>
          </a:prstGeom>
          <a:ln w="76200">
            <a:solidFill>
              <a:srgbClr val="FF37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5272AFB-FF7E-4D21-B248-CC97182CA4E8}"/>
              </a:ext>
            </a:extLst>
          </p:cNvPr>
          <p:cNvSpPr txBox="1"/>
          <p:nvPr/>
        </p:nvSpPr>
        <p:spPr>
          <a:xfrm>
            <a:off x="8921797" y="1506050"/>
            <a:ext cx="19250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FF37D9"/>
                </a:solidFill>
              </a:rPr>
              <a:t>90° </a:t>
            </a:r>
            <a:r>
              <a:rPr lang="en-US" sz="2000" b="1" dirty="0" err="1">
                <a:solidFill>
                  <a:srgbClr val="FF37D9"/>
                </a:solidFill>
              </a:rPr>
              <a:t>verdreht</a:t>
            </a:r>
            <a:endParaRPr lang="en-US" sz="2000" b="1" dirty="0">
              <a:solidFill>
                <a:srgbClr val="FF37D9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2ACEEA3-42AF-4B59-8460-03D728B467EA}"/>
              </a:ext>
            </a:extLst>
          </p:cNvPr>
          <p:cNvSpPr txBox="1"/>
          <p:nvPr/>
        </p:nvSpPr>
        <p:spPr>
          <a:xfrm>
            <a:off x="5395803" y="5584426"/>
            <a:ext cx="19250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err="1">
                <a:solidFill>
                  <a:srgbClr val="FF37D9"/>
                </a:solidFill>
              </a:rPr>
              <a:t>Lineare</a:t>
            </a:r>
            <a:r>
              <a:rPr lang="en-US" sz="2000" b="1" dirty="0">
                <a:solidFill>
                  <a:srgbClr val="FF37D9"/>
                </a:solidFill>
              </a:rPr>
              <a:t> Plateaus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F237981-3797-41D1-A81F-E9CFF018E631}"/>
              </a:ext>
            </a:extLst>
          </p:cNvPr>
          <p:cNvSpPr txBox="1"/>
          <p:nvPr/>
        </p:nvSpPr>
        <p:spPr>
          <a:xfrm>
            <a:off x="9147080" y="5584426"/>
            <a:ext cx="19250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err="1">
                <a:solidFill>
                  <a:srgbClr val="FF37D9"/>
                </a:solidFill>
              </a:rPr>
              <a:t>Transferkurven</a:t>
            </a:r>
            <a:endParaRPr lang="en-US" sz="2000" b="1" dirty="0">
              <a:solidFill>
                <a:srgbClr val="FF37D9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31739C8-2E28-4E04-943A-5E40E4EF02C9}"/>
              </a:ext>
            </a:extLst>
          </p:cNvPr>
          <p:cNvSpPr txBox="1"/>
          <p:nvPr/>
        </p:nvSpPr>
        <p:spPr>
          <a:xfrm>
            <a:off x="5395803" y="1506958"/>
            <a:ext cx="19250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FF37D9"/>
                </a:solidFill>
              </a:rPr>
              <a:t>360° </a:t>
            </a:r>
            <a:r>
              <a:rPr lang="en-US" sz="2000" b="1" dirty="0" err="1">
                <a:solidFill>
                  <a:srgbClr val="FF37D9"/>
                </a:solidFill>
              </a:rPr>
              <a:t>Periodizität</a:t>
            </a:r>
            <a:endParaRPr lang="en-US" sz="2000" b="1" dirty="0">
              <a:solidFill>
                <a:srgbClr val="FF37D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8224714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EA493-CAA8-4EE3-8DEE-0470565DA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Simulation – </a:t>
            </a:r>
            <a:r>
              <a:rPr lang="en-US" sz="5400" dirty="0" err="1"/>
              <a:t>Gauß-Prozesse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E38B4594-8FBE-4EE9-B34F-3320198C36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5180" y="1569691"/>
            <a:ext cx="4843192" cy="3971417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15147D7-03B4-4917-86EE-3D859FEF4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A3D180-7243-43D7-857F-8E28E40FA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E2BF40-99E3-4B14-AED1-03B4102756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170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9DFA82-02EC-420F-BC99-66AE5776C887}"/>
              </a:ext>
            </a:extLst>
          </p:cNvPr>
          <p:cNvSpPr txBox="1"/>
          <p:nvPr/>
        </p:nvSpPr>
        <p:spPr>
          <a:xfrm>
            <a:off x="838199" y="1876926"/>
            <a:ext cx="5475974" cy="32571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Ausrichtung</a:t>
            </a:r>
            <a:r>
              <a:rPr lang="en-US" sz="2800" dirty="0"/>
              <a:t> </a:t>
            </a:r>
            <a:r>
              <a:rPr lang="en-US" sz="2800" dirty="0" err="1"/>
              <a:t>umgelegt</a:t>
            </a:r>
            <a:endParaRPr lang="en-US" sz="28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Minimale</a:t>
            </a:r>
            <a:r>
              <a:rPr lang="en-US" sz="2800" dirty="0"/>
              <a:t> </a:t>
            </a:r>
            <a:r>
              <a:rPr lang="en-US" sz="2800" dirty="0" err="1"/>
              <a:t>Parametrierung</a:t>
            </a:r>
            <a:endParaRPr lang="en-US" sz="28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Funktionaler</a:t>
            </a:r>
            <a:r>
              <a:rPr lang="en-US" sz="2800" dirty="0"/>
              <a:t> Aufbau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Vorhersage</a:t>
            </a:r>
            <a:r>
              <a:rPr lang="en-US" sz="2800" dirty="0"/>
              <a:t> und Derivate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Qualitätskriterien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738020283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1A95F-BDBC-4981-AA42-E9A7749AF8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Kernel-</a:t>
            </a:r>
            <a:r>
              <a:rPr lang="en-US" sz="5400" dirty="0" err="1"/>
              <a:t>Vergleich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BC934A2-91AB-4D19-A711-B7137C128E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5565" y="1607065"/>
            <a:ext cx="8480865" cy="4749285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97CF5CA-F2E4-417A-A7D8-E2CD75EB2CA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4BDC07-ACC7-4672-8E2A-0F479906FF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453A17-A361-432D-B5E6-56E98A039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171</a:t>
            </a:fld>
            <a:endParaRPr 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C5C0907A-EBF3-4F51-A9FD-C61AEE508AF4}"/>
              </a:ext>
            </a:extLst>
          </p:cNvPr>
          <p:cNvSpPr/>
          <p:nvPr/>
        </p:nvSpPr>
        <p:spPr>
          <a:xfrm>
            <a:off x="2290814" y="2603711"/>
            <a:ext cx="544224" cy="366816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4E201310-C21B-40C7-AF49-7BE17C34DC12}"/>
              </a:ext>
            </a:extLst>
          </p:cNvPr>
          <p:cNvSpPr/>
          <p:nvPr/>
        </p:nvSpPr>
        <p:spPr>
          <a:xfrm>
            <a:off x="6620578" y="2603711"/>
            <a:ext cx="544224" cy="366816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E7CBC972-BA72-4C42-BDE6-C5DCA98DACF2}"/>
              </a:ext>
            </a:extLst>
          </p:cNvPr>
          <p:cNvSpPr/>
          <p:nvPr/>
        </p:nvSpPr>
        <p:spPr>
          <a:xfrm rot="16200000">
            <a:off x="3766488" y="3334544"/>
            <a:ext cx="544224" cy="366816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25D53791-968B-48CF-8E08-6DE2F0308F5F}"/>
              </a:ext>
            </a:extLst>
          </p:cNvPr>
          <p:cNvSpPr/>
          <p:nvPr/>
        </p:nvSpPr>
        <p:spPr>
          <a:xfrm rot="16200000">
            <a:off x="8209349" y="3334543"/>
            <a:ext cx="544224" cy="366816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BFAF9A99-E9F7-4E5E-8F7C-7BAF89267813}"/>
              </a:ext>
            </a:extLst>
          </p:cNvPr>
          <p:cNvSpPr/>
          <p:nvPr/>
        </p:nvSpPr>
        <p:spPr>
          <a:xfrm rot="8171307">
            <a:off x="2290814" y="4119030"/>
            <a:ext cx="544224" cy="366816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A005C580-61F3-4934-8A55-77467B5E5B4A}"/>
              </a:ext>
            </a:extLst>
          </p:cNvPr>
          <p:cNvSpPr/>
          <p:nvPr/>
        </p:nvSpPr>
        <p:spPr>
          <a:xfrm rot="8171307">
            <a:off x="6671799" y="4119031"/>
            <a:ext cx="544224" cy="366816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790949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DD2190-7DF1-4BD1-B6FD-22DAB7E7A3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Kernel-</a:t>
            </a:r>
            <a:r>
              <a:rPr lang="en-US" sz="5400" dirty="0" err="1"/>
              <a:t>Vergleich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Picture 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F6C4A60F-14DE-433F-B607-B2BAF9B11B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454" y="1599249"/>
            <a:ext cx="9659088" cy="4757101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DD2492-5E3B-44EA-AB09-5662F7607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897F19-9C52-46D7-9E1A-360FE3702E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7CED8C-56C0-4C94-ACB7-D34BC05C6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172</a:t>
            </a:fld>
            <a:endParaRPr 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2DB116A4-479C-434C-8155-8449862E82FA}"/>
              </a:ext>
            </a:extLst>
          </p:cNvPr>
          <p:cNvSpPr/>
          <p:nvPr/>
        </p:nvSpPr>
        <p:spPr>
          <a:xfrm rot="19130166">
            <a:off x="6880758" y="2952569"/>
            <a:ext cx="527617" cy="390763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99A4A852-0574-402C-AE00-BCC51B4BFBCF}"/>
              </a:ext>
            </a:extLst>
          </p:cNvPr>
          <p:cNvSpPr/>
          <p:nvPr/>
        </p:nvSpPr>
        <p:spPr>
          <a:xfrm rot="8171307">
            <a:off x="6300288" y="5448256"/>
            <a:ext cx="544224" cy="366816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8DE57EF1-8ED5-46C9-9E05-B63F6310376C}"/>
              </a:ext>
            </a:extLst>
          </p:cNvPr>
          <p:cNvSpPr/>
          <p:nvPr/>
        </p:nvSpPr>
        <p:spPr>
          <a:xfrm rot="18900000">
            <a:off x="9743429" y="2019098"/>
            <a:ext cx="544224" cy="366816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5E643670-BDB8-4193-A7D4-63F0A4C3FC2E}"/>
              </a:ext>
            </a:extLst>
          </p:cNvPr>
          <p:cNvSpPr/>
          <p:nvPr/>
        </p:nvSpPr>
        <p:spPr>
          <a:xfrm rot="19130166">
            <a:off x="2316765" y="2960592"/>
            <a:ext cx="527617" cy="390763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975BC108-7FDA-49D2-9784-E8E991A59E06}"/>
              </a:ext>
            </a:extLst>
          </p:cNvPr>
          <p:cNvSpPr/>
          <p:nvPr/>
        </p:nvSpPr>
        <p:spPr>
          <a:xfrm rot="8171307">
            <a:off x="1736295" y="5456279"/>
            <a:ext cx="544224" cy="366816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D788CCDF-54FA-4746-8F1E-C5FA83DC46DC}"/>
              </a:ext>
            </a:extLst>
          </p:cNvPr>
          <p:cNvSpPr/>
          <p:nvPr/>
        </p:nvSpPr>
        <p:spPr>
          <a:xfrm rot="18900000">
            <a:off x="5179436" y="2027121"/>
            <a:ext cx="544224" cy="366816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2595220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20899A-5AC0-4798-A34A-0F5DD55B6C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Kernel-</a:t>
            </a:r>
            <a:r>
              <a:rPr lang="en-US" sz="5400" dirty="0" err="1"/>
              <a:t>Vergleich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8E047308-FBC4-4AEB-8C8E-ADF2A7D2C6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9388" y="1599249"/>
            <a:ext cx="8273219" cy="4757101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455AF51-C698-4C5F-95E8-2DCFC353621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D0F283-113A-48F0-8575-556BD7AB72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33E79A-F992-4C2F-9CCB-3F82BB5A5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173</a:t>
            </a:fld>
            <a:endParaRPr 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E132BB77-ED28-4B38-91BA-A671FC5EB29E}"/>
              </a:ext>
            </a:extLst>
          </p:cNvPr>
          <p:cNvSpPr/>
          <p:nvPr/>
        </p:nvSpPr>
        <p:spPr>
          <a:xfrm>
            <a:off x="1687276" y="4560167"/>
            <a:ext cx="544224" cy="366816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C0B5A2CA-8AC6-414A-8361-ADCD03148E61}"/>
              </a:ext>
            </a:extLst>
          </p:cNvPr>
          <p:cNvSpPr/>
          <p:nvPr/>
        </p:nvSpPr>
        <p:spPr>
          <a:xfrm>
            <a:off x="5823885" y="4462234"/>
            <a:ext cx="544224" cy="366816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1FEC593-241A-4E13-9B2F-747F34662032}"/>
              </a:ext>
            </a:extLst>
          </p:cNvPr>
          <p:cNvSpPr/>
          <p:nvPr/>
        </p:nvSpPr>
        <p:spPr>
          <a:xfrm>
            <a:off x="6487428" y="5034013"/>
            <a:ext cx="3745180" cy="946866"/>
          </a:xfrm>
          <a:prstGeom prst="rect">
            <a:avLst/>
          </a:prstGeom>
          <a:noFill/>
          <a:ln w="38100"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774915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AC5B73-5B41-4BFB-8509-961A9241DB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Kernel-</a:t>
            </a:r>
            <a:r>
              <a:rPr lang="en-US" sz="5400" dirty="0" err="1"/>
              <a:t>Vergleich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9093535-218F-4366-BCE5-79FA6A52FE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6185" y="1607065"/>
            <a:ext cx="8259626" cy="4749285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955A7C-FDEF-46DC-91CF-104628541C7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B6254C-5FC0-4848-9A44-0D8B556888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45ADBF-87C3-4D39-8E56-CD5AD1BB1D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174</a:t>
            </a:fld>
            <a:endParaRPr lang="en-US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7B1B6485-6ED6-4D38-991A-ADD706CB37F2}"/>
              </a:ext>
            </a:extLst>
          </p:cNvPr>
          <p:cNvSpPr/>
          <p:nvPr/>
        </p:nvSpPr>
        <p:spPr>
          <a:xfrm>
            <a:off x="1665576" y="5507446"/>
            <a:ext cx="544224" cy="366816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84D5CDD0-DF29-44F7-9AA2-D85F53A84B54}"/>
              </a:ext>
            </a:extLst>
          </p:cNvPr>
          <p:cNvSpPr/>
          <p:nvPr/>
        </p:nvSpPr>
        <p:spPr>
          <a:xfrm>
            <a:off x="5823886" y="5797471"/>
            <a:ext cx="544224" cy="366816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698EC3D-35CA-4995-90C0-68D9ADA51C67}"/>
              </a:ext>
            </a:extLst>
          </p:cNvPr>
          <p:cNvSpPr/>
          <p:nvPr/>
        </p:nvSpPr>
        <p:spPr>
          <a:xfrm>
            <a:off x="6487428" y="4485373"/>
            <a:ext cx="3738383" cy="1203377"/>
          </a:xfrm>
          <a:prstGeom prst="rect">
            <a:avLst/>
          </a:prstGeom>
          <a:noFill/>
          <a:ln w="38100"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6729E66-618A-422B-9968-85397753A1B9}"/>
              </a:ext>
            </a:extLst>
          </p:cNvPr>
          <p:cNvSpPr/>
          <p:nvPr/>
        </p:nvSpPr>
        <p:spPr>
          <a:xfrm>
            <a:off x="2350818" y="4304068"/>
            <a:ext cx="1687782" cy="1203377"/>
          </a:xfrm>
          <a:prstGeom prst="rect">
            <a:avLst/>
          </a:prstGeom>
          <a:noFill/>
          <a:ln w="38100"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523794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C8E6C-F2A1-4347-8756-37C578B9DE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Kompromissbildung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6F575A0D-CAF5-4BCB-BE76-3618816A6F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4389" y="1607065"/>
            <a:ext cx="9643218" cy="4749285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68D169-C570-4F4C-8830-E9C15F9A7E7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0CC686-FCFB-4FC8-B0B6-7FBAD75AAD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6FFF67-255F-4AA9-94CC-D1894DB43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175</a:t>
            </a:fld>
            <a:endParaRPr 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1202FF8D-8FC0-4B84-8097-B5C773C8BB55}"/>
              </a:ext>
            </a:extLst>
          </p:cNvPr>
          <p:cNvSpPr/>
          <p:nvPr/>
        </p:nvSpPr>
        <p:spPr>
          <a:xfrm rot="8862865">
            <a:off x="3438481" y="4756190"/>
            <a:ext cx="544224" cy="366816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D56CBF3-70D1-4C65-A577-42CE1481A26A}"/>
              </a:ext>
            </a:extLst>
          </p:cNvPr>
          <p:cNvSpPr/>
          <p:nvPr/>
        </p:nvSpPr>
        <p:spPr>
          <a:xfrm>
            <a:off x="3022333" y="1799925"/>
            <a:ext cx="2723949" cy="1722921"/>
          </a:xfrm>
          <a:prstGeom prst="rect">
            <a:avLst/>
          </a:prstGeom>
          <a:noFill/>
          <a:ln w="38100"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19FC96C6-B072-4E18-A08C-F736C543093D}"/>
              </a:ext>
            </a:extLst>
          </p:cNvPr>
          <p:cNvSpPr/>
          <p:nvPr/>
        </p:nvSpPr>
        <p:spPr>
          <a:xfrm rot="8970101">
            <a:off x="8153400" y="4669711"/>
            <a:ext cx="544224" cy="366816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A0A9F49-FC5C-4E1F-B6F7-B368A2D39CBA}"/>
              </a:ext>
            </a:extLst>
          </p:cNvPr>
          <p:cNvSpPr/>
          <p:nvPr/>
        </p:nvSpPr>
        <p:spPr>
          <a:xfrm>
            <a:off x="1713297" y="4639199"/>
            <a:ext cx="1868103" cy="1116708"/>
          </a:xfrm>
          <a:prstGeom prst="rect">
            <a:avLst/>
          </a:prstGeom>
          <a:noFill/>
          <a:ln w="38100"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D0F8CB9-1C4F-420D-979E-0713C238BD39}"/>
              </a:ext>
            </a:extLst>
          </p:cNvPr>
          <p:cNvSpPr/>
          <p:nvPr/>
        </p:nvSpPr>
        <p:spPr>
          <a:xfrm>
            <a:off x="6409623" y="4639199"/>
            <a:ext cx="1868103" cy="1201241"/>
          </a:xfrm>
          <a:prstGeom prst="rect">
            <a:avLst/>
          </a:prstGeom>
          <a:noFill/>
          <a:ln w="38100"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911078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9D2BF5-379F-42AB-8732-C0AC8CB08E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 err="1"/>
              <a:t>Kompromissbildung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44680C61-D497-48DD-9595-0E30A3FD86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8589" y="1635288"/>
            <a:ext cx="9634818" cy="4721062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9BF78A-D185-400C-A333-01E87E5A3C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CFFE5C-1550-48B1-9C60-A62214ED36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0F2864-37AA-4D77-A6A8-4F463D172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176</a:t>
            </a:fld>
            <a:endParaRPr 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D98AEE77-A307-4A72-A82A-6BDEF7888EB8}"/>
              </a:ext>
            </a:extLst>
          </p:cNvPr>
          <p:cNvSpPr/>
          <p:nvPr/>
        </p:nvSpPr>
        <p:spPr>
          <a:xfrm rot="8970101">
            <a:off x="8124524" y="5335437"/>
            <a:ext cx="544224" cy="366816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21AD36CB-B656-4EFD-9000-3EC93DF36B7C}"/>
              </a:ext>
            </a:extLst>
          </p:cNvPr>
          <p:cNvSpPr/>
          <p:nvPr/>
        </p:nvSpPr>
        <p:spPr>
          <a:xfrm rot="8970101">
            <a:off x="5244966" y="2860140"/>
            <a:ext cx="544224" cy="366816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05C96669-4565-4404-AC2F-7DFFD0233727}"/>
              </a:ext>
            </a:extLst>
          </p:cNvPr>
          <p:cNvSpPr/>
          <p:nvPr/>
        </p:nvSpPr>
        <p:spPr>
          <a:xfrm rot="8970101">
            <a:off x="3438943" y="5200195"/>
            <a:ext cx="544224" cy="366816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0064941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30004-6E70-4611-88BE-52C9EAD72B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Einfache</a:t>
            </a:r>
            <a: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54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Driftexperimente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Picture 6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5BC2390F-686D-43B9-B2C8-0A8180C1EC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0166" y="1695331"/>
            <a:ext cx="8671663" cy="466101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DE96AE6-91E8-442D-B9B7-59B8B5B5711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CB1440-85DC-45D6-8955-7B0F87DB41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46E709-5225-49AA-9184-DC9B7B28D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177</a:t>
            </a:fld>
            <a:endParaRPr 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0213A696-3A22-4493-BEF6-D157048F8AE0}"/>
              </a:ext>
            </a:extLst>
          </p:cNvPr>
          <p:cNvSpPr/>
          <p:nvPr/>
        </p:nvSpPr>
        <p:spPr>
          <a:xfrm rot="8970101">
            <a:off x="3967302" y="1739636"/>
            <a:ext cx="544224" cy="366816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C7A061DD-96B3-4599-88B3-9A4B5BEC77AD}"/>
              </a:ext>
            </a:extLst>
          </p:cNvPr>
          <p:cNvSpPr/>
          <p:nvPr/>
        </p:nvSpPr>
        <p:spPr>
          <a:xfrm rot="8970101">
            <a:off x="2390240" y="2171171"/>
            <a:ext cx="544224" cy="366816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590E593D-EFFB-43B5-B9F4-4B92D242D01D}"/>
              </a:ext>
            </a:extLst>
          </p:cNvPr>
          <p:cNvSpPr/>
          <p:nvPr/>
        </p:nvSpPr>
        <p:spPr>
          <a:xfrm rot="8970101">
            <a:off x="2717785" y="5109123"/>
            <a:ext cx="544224" cy="366816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AA4330DA-8510-4C4A-8944-349E921F9617}"/>
              </a:ext>
            </a:extLst>
          </p:cNvPr>
          <p:cNvSpPr/>
          <p:nvPr/>
        </p:nvSpPr>
        <p:spPr>
          <a:xfrm rot="8970101">
            <a:off x="6508249" y="5405256"/>
            <a:ext cx="544224" cy="366816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E23197B6-144E-4BB0-BAF6-0CE640D4434F}"/>
              </a:ext>
            </a:extLst>
          </p:cNvPr>
          <p:cNvSpPr/>
          <p:nvPr/>
        </p:nvSpPr>
        <p:spPr>
          <a:xfrm rot="8970101">
            <a:off x="8666034" y="1875038"/>
            <a:ext cx="544224" cy="366816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2336353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AE8D6-71E7-4E68-B8F7-9A65DEEBE2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 err="1"/>
              <a:t>Einfache</a:t>
            </a:r>
            <a:r>
              <a:rPr lang="en-US" sz="5400" dirty="0"/>
              <a:t> </a:t>
            </a:r>
            <a:r>
              <a:rPr lang="en-US" sz="5400" dirty="0" err="1"/>
              <a:t>Driftexperimente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8BE82D84-9D88-4749-A694-D96A3D0969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460" y="1669588"/>
            <a:ext cx="9919075" cy="4686762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9C15F4D-F51C-4DF5-B5F9-ECB4B71AAF1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0A0F917-461C-44F8-B2C1-3B2204C6BD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06E992-B816-4880-85FA-5EEC176374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178</a:t>
            </a:fld>
            <a:endParaRPr lang="en-US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50AA25BD-2064-4CD7-92BF-FA33234CA133}"/>
              </a:ext>
            </a:extLst>
          </p:cNvPr>
          <p:cNvSpPr/>
          <p:nvPr/>
        </p:nvSpPr>
        <p:spPr>
          <a:xfrm rot="8970101">
            <a:off x="2648641" y="5098853"/>
            <a:ext cx="544224" cy="366816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4B44B7AF-E30E-457C-B538-FDBC141D8E48}"/>
              </a:ext>
            </a:extLst>
          </p:cNvPr>
          <p:cNvSpPr/>
          <p:nvPr/>
        </p:nvSpPr>
        <p:spPr>
          <a:xfrm rot="8970101">
            <a:off x="2648642" y="1984597"/>
            <a:ext cx="544224" cy="366816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F787A694-46F0-4741-8474-8B6B9CEAF302}"/>
              </a:ext>
            </a:extLst>
          </p:cNvPr>
          <p:cNvSpPr/>
          <p:nvPr/>
        </p:nvSpPr>
        <p:spPr>
          <a:xfrm rot="8970101">
            <a:off x="6449017" y="2565288"/>
            <a:ext cx="544224" cy="366816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D1229039-6548-4895-8B4D-F3393F21F299}"/>
              </a:ext>
            </a:extLst>
          </p:cNvPr>
          <p:cNvSpPr/>
          <p:nvPr/>
        </p:nvSpPr>
        <p:spPr>
          <a:xfrm rot="8970101">
            <a:off x="6224715" y="1486180"/>
            <a:ext cx="544224" cy="366816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4776542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65C55-B147-4B80-B531-3EAECDA6B2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 err="1"/>
              <a:t>Einfache</a:t>
            </a:r>
            <a:r>
              <a:rPr lang="en-US" sz="5400" dirty="0"/>
              <a:t> </a:t>
            </a:r>
            <a:r>
              <a:rPr lang="en-US" sz="5400" dirty="0" err="1"/>
              <a:t>Driftexperimente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5ABFAB3F-3DE3-4DFE-B1A4-A47C481C9B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658" y="1638326"/>
            <a:ext cx="9932680" cy="4718024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ABD0584-52D9-4BAA-B90D-808BA1B3D7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E0BC4B-EE61-4AF7-907C-C8B96B3829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0B0C5E-FA7D-4FE1-8522-07E59E3927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179</a:t>
            </a:fld>
            <a:endParaRPr 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BBEB5FA3-0F00-4CF2-A030-D93DF996B37B}"/>
              </a:ext>
            </a:extLst>
          </p:cNvPr>
          <p:cNvSpPr/>
          <p:nvPr/>
        </p:nvSpPr>
        <p:spPr>
          <a:xfrm rot="8970101">
            <a:off x="3766488" y="1839465"/>
            <a:ext cx="544224" cy="366816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8477913D-3274-4C27-9E00-24D7D6525BC9}"/>
              </a:ext>
            </a:extLst>
          </p:cNvPr>
          <p:cNvSpPr/>
          <p:nvPr/>
        </p:nvSpPr>
        <p:spPr>
          <a:xfrm rot="8970101">
            <a:off x="2244380" y="5462261"/>
            <a:ext cx="544224" cy="366816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1524B02C-7C34-4770-A866-E7FA4FB4E5F6}"/>
              </a:ext>
            </a:extLst>
          </p:cNvPr>
          <p:cNvSpPr/>
          <p:nvPr/>
        </p:nvSpPr>
        <p:spPr>
          <a:xfrm rot="8970101">
            <a:off x="7344165" y="2053313"/>
            <a:ext cx="544224" cy="366816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1ADD1750-C034-47AB-9940-0EEDFBA097A8}"/>
              </a:ext>
            </a:extLst>
          </p:cNvPr>
          <p:cNvSpPr/>
          <p:nvPr/>
        </p:nvSpPr>
        <p:spPr>
          <a:xfrm rot="8970101">
            <a:off x="10211692" y="2135598"/>
            <a:ext cx="544224" cy="366816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4770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Chart, bubble chart&#10;&#10;Description automatically generated">
            <a:extLst>
              <a:ext uri="{FF2B5EF4-FFF2-40B4-BE49-F238E27FC236}">
                <a16:creationId xmlns:a16="http://schemas.microsoft.com/office/drawing/2014/main" id="{9E5B92B5-C8FB-41BE-87F6-59456DA26B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814" b="2372"/>
          <a:stretch/>
        </p:blipFill>
        <p:spPr>
          <a:xfrm>
            <a:off x="1345149" y="1587575"/>
            <a:ext cx="3438377" cy="4630345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0B588496-D719-4E63-B1ED-6FC142BF2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 err="1"/>
              <a:t>Kennfelder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141C46-68B7-4E6A-9BA8-A57D845E76B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9441106F-6A1E-4138-8BEC-96AC064578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B50BBA7B-164C-47C3-B908-9BDC66B26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18</a:t>
            </a:fld>
            <a:endParaRPr lang="en-US"/>
          </a:p>
        </p:txBody>
      </p:sp>
      <p:pic>
        <p:nvPicPr>
          <p:cNvPr id="13" name="Picture 12" descr="Chart, bubble chart&#10;&#10;Description automatically generated">
            <a:extLst>
              <a:ext uri="{FF2B5EF4-FFF2-40B4-BE49-F238E27FC236}">
                <a16:creationId xmlns:a16="http://schemas.microsoft.com/office/drawing/2014/main" id="{2F492436-1A46-4152-8F09-74E65131A4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3526" y="2323665"/>
            <a:ext cx="6999716" cy="3027377"/>
          </a:xfrm>
          <a:prstGeom prst="rect">
            <a:avLst/>
          </a:prstGeom>
        </p:spPr>
      </p:pic>
      <p:pic>
        <p:nvPicPr>
          <p:cNvPr id="14" name="Picture 13" descr="Chart, line chart&#10;&#10;Description automatically generated">
            <a:extLst>
              <a:ext uri="{FF2B5EF4-FFF2-40B4-BE49-F238E27FC236}">
                <a16:creationId xmlns:a16="http://schemas.microsoft.com/office/drawing/2014/main" id="{B6867F73-ED5F-469C-9B59-C1F4A13697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8114" y="2348563"/>
            <a:ext cx="6565811" cy="275763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C434CE3-7A6C-48EB-A7E0-F72FD3B0D811}"/>
              </a:ext>
            </a:extLst>
          </p:cNvPr>
          <p:cNvSpPr txBox="1"/>
          <p:nvPr/>
        </p:nvSpPr>
        <p:spPr>
          <a:xfrm>
            <a:off x="5212644" y="1587575"/>
            <a:ext cx="61411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err="1">
                <a:solidFill>
                  <a:srgbClr val="FF37D9"/>
                </a:solidFill>
              </a:rPr>
              <a:t>Transferkurven</a:t>
            </a:r>
            <a:r>
              <a:rPr lang="en-US" sz="2000" b="1" dirty="0">
                <a:solidFill>
                  <a:srgbClr val="FF37D9"/>
                </a:solidFill>
              </a:rPr>
              <a:t> </a:t>
            </a:r>
            <a:r>
              <a:rPr lang="en-US" sz="2000" b="1" dirty="0" err="1">
                <a:solidFill>
                  <a:srgbClr val="FF37D9"/>
                </a:solidFill>
              </a:rPr>
              <a:t>als</a:t>
            </a:r>
            <a:r>
              <a:rPr lang="en-US" sz="2000" b="1" dirty="0">
                <a:solidFill>
                  <a:srgbClr val="FF37D9"/>
                </a:solidFill>
              </a:rPr>
              <a:t> </a:t>
            </a:r>
            <a:r>
              <a:rPr lang="en-US" sz="2000" b="1" dirty="0" err="1">
                <a:solidFill>
                  <a:srgbClr val="FF37D9"/>
                </a:solidFill>
              </a:rPr>
              <a:t>Quer</a:t>
            </a:r>
            <a:r>
              <a:rPr lang="en-US" sz="2000" b="1" dirty="0">
                <a:solidFill>
                  <a:srgbClr val="FF37D9"/>
                </a:solidFill>
              </a:rPr>
              <a:t>- </a:t>
            </a:r>
            <a:r>
              <a:rPr lang="en-US" sz="2000" b="1" dirty="0" err="1">
                <a:solidFill>
                  <a:srgbClr val="FF37D9"/>
                </a:solidFill>
              </a:rPr>
              <a:t>bzw</a:t>
            </a:r>
            <a:r>
              <a:rPr lang="en-US" sz="2000" b="1" dirty="0">
                <a:solidFill>
                  <a:srgbClr val="FF37D9"/>
                </a:solidFill>
              </a:rPr>
              <a:t>. </a:t>
            </a:r>
            <a:r>
              <a:rPr lang="en-US" sz="2000" b="1" dirty="0" err="1">
                <a:solidFill>
                  <a:srgbClr val="FF37D9"/>
                </a:solidFill>
              </a:rPr>
              <a:t>Längsschnitte</a:t>
            </a:r>
            <a:r>
              <a:rPr lang="en-US" sz="2000" b="1" dirty="0">
                <a:solidFill>
                  <a:srgbClr val="FF37D9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86179414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68B950A-5F49-4EA0-A2BD-7D96FEF561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076F02-3DAD-4EA9-BC6E-5D131AE5D7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D2E2E2-3F17-44BB-8894-C7F0A0FF08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326DF-8761-41FF-9B63-E1FFA531C339}" type="slidenum">
              <a:rPr lang="en-US" smtClean="0"/>
              <a:t>180</a:t>
            </a:fld>
            <a:endParaRPr lang="en-US"/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37C8C121-E872-4169-A200-BD6B01D302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6688"/>
          <a:stretch/>
        </p:blipFill>
        <p:spPr>
          <a:xfrm>
            <a:off x="838201" y="2035924"/>
            <a:ext cx="10515599" cy="365126"/>
          </a:xfrm>
          <a:prstGeom prst="rect">
            <a:avLst/>
          </a:prstGeom>
        </p:spPr>
      </p:pic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853204D2-5205-4BDE-83E9-0B0308A24CE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12" b="69886"/>
          <a:stretch/>
        </p:blipFill>
        <p:spPr>
          <a:xfrm>
            <a:off x="838201" y="2401049"/>
            <a:ext cx="10515599" cy="2954725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5C89D39-5F68-4A60-9AC8-D71457F5C0DE}"/>
              </a:ext>
            </a:extLst>
          </p:cNvPr>
          <p:cNvSpPr txBox="1">
            <a:spLocks/>
          </p:cNvSpPr>
          <p:nvPr/>
        </p:nvSpPr>
        <p:spPr>
          <a:xfrm>
            <a:off x="838199" y="291090"/>
            <a:ext cx="10515599" cy="9326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 err="1"/>
              <a:t>Einfache</a:t>
            </a:r>
            <a:r>
              <a:rPr lang="en-US" sz="5400" dirty="0"/>
              <a:t> </a:t>
            </a:r>
            <a:r>
              <a:rPr lang="en-US" sz="5400" dirty="0" err="1"/>
              <a:t>Driftexperimente</a:t>
            </a:r>
            <a:endParaRPr lang="en-US" sz="5400" dirty="0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4E73C0CB-99C7-489C-9460-F31E9A9F3E10}"/>
              </a:ext>
            </a:extLst>
          </p:cNvPr>
          <p:cNvSpPr/>
          <p:nvPr/>
        </p:nvSpPr>
        <p:spPr>
          <a:xfrm rot="8970101">
            <a:off x="4094034" y="3218218"/>
            <a:ext cx="544224" cy="366816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32248250-FFC6-4DB0-9FB4-D9F37064770B}"/>
              </a:ext>
            </a:extLst>
          </p:cNvPr>
          <p:cNvSpPr/>
          <p:nvPr/>
        </p:nvSpPr>
        <p:spPr>
          <a:xfrm rot="8970101">
            <a:off x="8694910" y="3418121"/>
            <a:ext cx="544224" cy="366816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6329038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68B950A-5F49-4EA0-A2BD-7D96FEF561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076F02-3DAD-4EA9-BC6E-5D131AE5D7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D2E2E2-3F17-44BB-8894-C7F0A0FF08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326DF-8761-41FF-9B63-E1FFA531C339}" type="slidenum">
              <a:rPr lang="en-US" smtClean="0"/>
              <a:t>181</a:t>
            </a:fld>
            <a:endParaRPr lang="en-US"/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37C8C121-E872-4169-A200-BD6B01D302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6688"/>
          <a:stretch/>
        </p:blipFill>
        <p:spPr>
          <a:xfrm>
            <a:off x="838201" y="2035924"/>
            <a:ext cx="10515599" cy="365126"/>
          </a:xfrm>
          <a:prstGeom prst="rect">
            <a:avLst/>
          </a:prstGeom>
        </p:spPr>
      </p:pic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853204D2-5205-4BDE-83E9-0B0308A24CE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968" b="43230"/>
          <a:stretch/>
        </p:blipFill>
        <p:spPr>
          <a:xfrm>
            <a:off x="838201" y="2401049"/>
            <a:ext cx="10515599" cy="2954725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FE43EE6-FF9E-406E-99F9-6D18D4619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 err="1"/>
              <a:t>Einfache</a:t>
            </a:r>
            <a:r>
              <a:rPr lang="en-US" sz="5400" dirty="0"/>
              <a:t> </a:t>
            </a:r>
            <a:r>
              <a:rPr lang="en-US" sz="5400" dirty="0" err="1"/>
              <a:t>Driftexperimente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B0A39C63-0F05-4F91-A424-50AF9F093993}"/>
              </a:ext>
            </a:extLst>
          </p:cNvPr>
          <p:cNvSpPr/>
          <p:nvPr/>
        </p:nvSpPr>
        <p:spPr>
          <a:xfrm rot="8970101">
            <a:off x="3872652" y="3325921"/>
            <a:ext cx="544224" cy="366816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4A1313F0-CF8F-418E-A438-A9593D1F8AD9}"/>
              </a:ext>
            </a:extLst>
          </p:cNvPr>
          <p:cNvSpPr/>
          <p:nvPr/>
        </p:nvSpPr>
        <p:spPr>
          <a:xfrm rot="8970101">
            <a:off x="8829662" y="3514351"/>
            <a:ext cx="544224" cy="366816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0758312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68B950A-5F49-4EA0-A2BD-7D96FEF561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076F02-3DAD-4EA9-BC6E-5D131AE5D7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D2E2E2-3F17-44BB-8894-C7F0A0FF08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326DF-8761-41FF-9B63-E1FFA531C339}" type="slidenum">
              <a:rPr lang="en-US" smtClean="0"/>
              <a:t>182</a:t>
            </a:fld>
            <a:endParaRPr lang="en-US"/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37C8C121-E872-4169-A200-BD6B01D302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6688"/>
          <a:stretch/>
        </p:blipFill>
        <p:spPr>
          <a:xfrm>
            <a:off x="838201" y="2035924"/>
            <a:ext cx="10515599" cy="365126"/>
          </a:xfrm>
          <a:prstGeom prst="rect">
            <a:avLst/>
          </a:prstGeom>
        </p:spPr>
      </p:pic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853204D2-5205-4BDE-83E9-0B0308A24CE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859" b="22408"/>
          <a:stretch/>
        </p:blipFill>
        <p:spPr>
          <a:xfrm>
            <a:off x="838201" y="2401050"/>
            <a:ext cx="10515599" cy="2616428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B92344F-9DC2-4E93-8FB8-A14565FBE2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 err="1"/>
              <a:t>Einfache</a:t>
            </a:r>
            <a:r>
              <a:rPr lang="en-US" sz="5400" dirty="0"/>
              <a:t> </a:t>
            </a:r>
            <a:r>
              <a:rPr lang="en-US" sz="5400" dirty="0" err="1"/>
              <a:t>Driftexperimente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AD8E0F8-4AD0-4E2A-B1A9-D4E357EB7358}"/>
              </a:ext>
            </a:extLst>
          </p:cNvPr>
          <p:cNvSpPr/>
          <p:nvPr/>
        </p:nvSpPr>
        <p:spPr>
          <a:xfrm>
            <a:off x="6670307" y="2766176"/>
            <a:ext cx="4119613" cy="1757698"/>
          </a:xfrm>
          <a:prstGeom prst="rect">
            <a:avLst/>
          </a:prstGeom>
          <a:noFill/>
          <a:ln w="76200"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192430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68B950A-5F49-4EA0-A2BD-7D96FEF561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076F02-3DAD-4EA9-BC6E-5D131AE5D7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D2E2E2-3F17-44BB-8894-C7F0A0FF08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326DF-8761-41FF-9B63-E1FFA531C339}" type="slidenum">
              <a:rPr lang="en-US" smtClean="0"/>
              <a:t>183</a:t>
            </a:fld>
            <a:endParaRPr lang="en-US"/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37C8C121-E872-4169-A200-BD6B01D302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6688"/>
          <a:stretch/>
        </p:blipFill>
        <p:spPr>
          <a:xfrm>
            <a:off x="838201" y="2035924"/>
            <a:ext cx="10515599" cy="365126"/>
          </a:xfrm>
          <a:prstGeom prst="rect">
            <a:avLst/>
          </a:prstGeom>
        </p:spPr>
      </p:pic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853204D2-5205-4BDE-83E9-0B0308A24CE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182" b="-915"/>
          <a:stretch/>
        </p:blipFill>
        <p:spPr>
          <a:xfrm>
            <a:off x="838201" y="2401050"/>
            <a:ext cx="10515599" cy="2616428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36CE13C9-6FC0-4D35-B396-6AF95207FF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 err="1"/>
              <a:t>Einfache</a:t>
            </a:r>
            <a:r>
              <a:rPr lang="en-US" sz="5400" dirty="0"/>
              <a:t> </a:t>
            </a:r>
            <a:r>
              <a:rPr lang="en-US" sz="5400" dirty="0" err="1"/>
              <a:t>Driftexperimente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4FF68DF-C7C9-4F2A-AE99-093F6C9A00B3}"/>
              </a:ext>
            </a:extLst>
          </p:cNvPr>
          <p:cNvSpPr/>
          <p:nvPr/>
        </p:nvSpPr>
        <p:spPr>
          <a:xfrm>
            <a:off x="6670307" y="2766176"/>
            <a:ext cx="4119613" cy="1757698"/>
          </a:xfrm>
          <a:prstGeom prst="rect">
            <a:avLst/>
          </a:prstGeom>
          <a:noFill/>
          <a:ln w="76200"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482485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F71851-2886-40DA-9809-3DE782B74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58AFC4-791D-43AA-A890-72A3FD243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C463CC-3836-404E-B7BA-0383EBCBE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326DF-8761-41FF-9B63-E1FFA531C339}" type="slidenum">
              <a:rPr lang="en-US" smtClean="0"/>
              <a:t>184</a:t>
            </a:fld>
            <a:endParaRPr lang="en-US"/>
          </a:p>
        </p:txBody>
      </p:sp>
      <p:pic>
        <p:nvPicPr>
          <p:cNvPr id="7" name="Picture 6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77A0DFBC-44C7-4CE1-AFD8-EA927245856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96547"/>
          <a:stretch/>
        </p:blipFill>
        <p:spPr>
          <a:xfrm>
            <a:off x="838200" y="2054585"/>
            <a:ext cx="10515600" cy="365125"/>
          </a:xfrm>
          <a:prstGeom prst="rect">
            <a:avLst/>
          </a:prstGeom>
        </p:spPr>
      </p:pic>
      <p:pic>
        <p:nvPicPr>
          <p:cNvPr id="8" name="Picture 7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905DF908-1088-4044-80B9-7F9FBEC9EB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49" b="70774"/>
          <a:stretch/>
        </p:blipFill>
        <p:spPr>
          <a:xfrm>
            <a:off x="838200" y="2472612"/>
            <a:ext cx="10515600" cy="26947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70A7B1F5-4121-4DED-8FF1-04FB069F22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 err="1"/>
              <a:t>Kombinierte</a:t>
            </a:r>
            <a:r>
              <a:rPr lang="en-US" sz="5400" dirty="0"/>
              <a:t> </a:t>
            </a:r>
            <a:r>
              <a:rPr lang="en-US" sz="5400" dirty="0" err="1"/>
              <a:t>Fehllage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364E604-49B2-4F97-B43C-23809759CF6B}"/>
              </a:ext>
            </a:extLst>
          </p:cNvPr>
          <p:cNvSpPr/>
          <p:nvPr/>
        </p:nvSpPr>
        <p:spPr>
          <a:xfrm>
            <a:off x="6728059" y="2964580"/>
            <a:ext cx="4523874" cy="1828801"/>
          </a:xfrm>
          <a:prstGeom prst="rect">
            <a:avLst/>
          </a:prstGeom>
          <a:noFill/>
          <a:ln w="76200"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63075E65-D35A-4FED-8ABB-827A3B0873B3}"/>
              </a:ext>
            </a:extLst>
          </p:cNvPr>
          <p:cNvSpPr/>
          <p:nvPr/>
        </p:nvSpPr>
        <p:spPr>
          <a:xfrm rot="8970101">
            <a:off x="7260744" y="3932687"/>
            <a:ext cx="544224" cy="366816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830C5EFB-A04D-4641-8CAB-79C1F4A7C5F2}"/>
              </a:ext>
            </a:extLst>
          </p:cNvPr>
          <p:cNvSpPr/>
          <p:nvPr/>
        </p:nvSpPr>
        <p:spPr>
          <a:xfrm rot="8970101">
            <a:off x="9588454" y="4001898"/>
            <a:ext cx="544224" cy="366816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6571053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F71851-2886-40DA-9809-3DE782B74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58AFC4-791D-43AA-A890-72A3FD243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C463CC-3836-404E-B7BA-0383EBCBE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326DF-8761-41FF-9B63-E1FFA531C339}" type="slidenum">
              <a:rPr lang="en-US" smtClean="0"/>
              <a:t>185</a:t>
            </a:fld>
            <a:endParaRPr lang="en-US"/>
          </a:p>
        </p:txBody>
      </p:sp>
      <p:pic>
        <p:nvPicPr>
          <p:cNvPr id="7" name="Picture 6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77A0DFBC-44C7-4CE1-AFD8-EA927245856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96547"/>
          <a:stretch/>
        </p:blipFill>
        <p:spPr>
          <a:xfrm>
            <a:off x="838200" y="2054585"/>
            <a:ext cx="10515600" cy="365125"/>
          </a:xfrm>
          <a:prstGeom prst="rect">
            <a:avLst/>
          </a:prstGeom>
        </p:spPr>
      </p:pic>
      <p:pic>
        <p:nvPicPr>
          <p:cNvPr id="8" name="Picture 7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905DF908-1088-4044-80B9-7F9FBEC9EB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685" b="47067"/>
          <a:stretch/>
        </p:blipFill>
        <p:spPr>
          <a:xfrm>
            <a:off x="838200" y="2472612"/>
            <a:ext cx="10515600" cy="2458896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AA669857-9CE6-4C56-BF03-6DA7CC3A6C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 err="1"/>
              <a:t>Kombinierte</a:t>
            </a:r>
            <a:r>
              <a:rPr lang="en-US" sz="5400" dirty="0"/>
              <a:t> </a:t>
            </a:r>
            <a:r>
              <a:rPr lang="en-US" sz="5400" dirty="0" err="1"/>
              <a:t>Fehllage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C85EE72F-016E-4F8B-A361-3489CE7058BC}"/>
              </a:ext>
            </a:extLst>
          </p:cNvPr>
          <p:cNvSpPr/>
          <p:nvPr/>
        </p:nvSpPr>
        <p:spPr>
          <a:xfrm rot="8970101">
            <a:off x="7279993" y="2979784"/>
            <a:ext cx="544224" cy="366816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B4DA66ED-F99C-48F5-B982-637922FFB38F}"/>
              </a:ext>
            </a:extLst>
          </p:cNvPr>
          <p:cNvSpPr/>
          <p:nvPr/>
        </p:nvSpPr>
        <p:spPr>
          <a:xfrm rot="8970101">
            <a:off x="9607703" y="3048995"/>
            <a:ext cx="544224" cy="366816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B63DAE4A-D56B-48C9-B2A0-A2FD0D02F04A}"/>
              </a:ext>
            </a:extLst>
          </p:cNvPr>
          <p:cNvSpPr/>
          <p:nvPr/>
        </p:nvSpPr>
        <p:spPr>
          <a:xfrm rot="8970101">
            <a:off x="4094034" y="2917762"/>
            <a:ext cx="544224" cy="366816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4727344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F71851-2886-40DA-9809-3DE782B74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58AFC4-791D-43AA-A890-72A3FD243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C463CC-3836-404E-B7BA-0383EBCBE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326DF-8761-41FF-9B63-E1FFA531C339}" type="slidenum">
              <a:rPr lang="en-US" smtClean="0"/>
              <a:t>186</a:t>
            </a:fld>
            <a:endParaRPr lang="en-US"/>
          </a:p>
        </p:txBody>
      </p:sp>
      <p:pic>
        <p:nvPicPr>
          <p:cNvPr id="7" name="Picture 6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77A0DFBC-44C7-4CE1-AFD8-EA927245856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96547"/>
          <a:stretch/>
        </p:blipFill>
        <p:spPr>
          <a:xfrm>
            <a:off x="838200" y="2054585"/>
            <a:ext cx="10515600" cy="365125"/>
          </a:xfrm>
          <a:prstGeom prst="rect">
            <a:avLst/>
          </a:prstGeom>
        </p:spPr>
      </p:pic>
      <p:pic>
        <p:nvPicPr>
          <p:cNvPr id="8" name="Picture 7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905DF908-1088-4044-80B9-7F9FBEC9EB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887" b="23422"/>
          <a:stretch/>
        </p:blipFill>
        <p:spPr>
          <a:xfrm>
            <a:off x="838200" y="2472612"/>
            <a:ext cx="10515600" cy="2505788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FF885F16-CD28-4705-8872-8A2E3B627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 err="1"/>
              <a:t>Kombinierte</a:t>
            </a:r>
            <a:r>
              <a:rPr lang="en-US" sz="5400" dirty="0"/>
              <a:t> </a:t>
            </a:r>
            <a:r>
              <a:rPr lang="en-US" sz="5400" dirty="0" err="1"/>
              <a:t>Fehllage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99411B09-01CA-453C-A8A0-1E830D282C93}"/>
              </a:ext>
            </a:extLst>
          </p:cNvPr>
          <p:cNvSpPr/>
          <p:nvPr/>
        </p:nvSpPr>
        <p:spPr>
          <a:xfrm rot="8970101">
            <a:off x="7318493" y="2770975"/>
            <a:ext cx="544224" cy="366816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FCEFCA07-DB48-430A-A5B4-CE2924F57908}"/>
              </a:ext>
            </a:extLst>
          </p:cNvPr>
          <p:cNvSpPr/>
          <p:nvPr/>
        </p:nvSpPr>
        <p:spPr>
          <a:xfrm rot="8970101">
            <a:off x="9472948" y="3067108"/>
            <a:ext cx="544224" cy="366816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3534998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F71851-2886-40DA-9809-3DE782B74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58AFC4-791D-43AA-A890-72A3FD243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C463CC-3836-404E-B7BA-0383EBCBE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326DF-8761-41FF-9B63-E1FFA531C339}" type="slidenum">
              <a:rPr lang="en-US" smtClean="0"/>
              <a:t>187</a:t>
            </a:fld>
            <a:endParaRPr lang="en-US"/>
          </a:p>
        </p:txBody>
      </p:sp>
      <p:pic>
        <p:nvPicPr>
          <p:cNvPr id="7" name="Picture 6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77A0DFBC-44C7-4CE1-AFD8-EA927245856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96547"/>
          <a:stretch/>
        </p:blipFill>
        <p:spPr>
          <a:xfrm>
            <a:off x="838200" y="2054585"/>
            <a:ext cx="10515600" cy="365125"/>
          </a:xfrm>
          <a:prstGeom prst="rect">
            <a:avLst/>
          </a:prstGeom>
        </p:spPr>
      </p:pic>
      <p:pic>
        <p:nvPicPr>
          <p:cNvPr id="8" name="Picture 7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905DF908-1088-4044-80B9-7F9FBEC9EB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310" b="-1"/>
          <a:stretch/>
        </p:blipFill>
        <p:spPr>
          <a:xfrm>
            <a:off x="838200" y="2472612"/>
            <a:ext cx="10515600" cy="2505788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965CF19A-278C-4FD0-B630-50879AC81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 err="1"/>
              <a:t>Kombinierte</a:t>
            </a:r>
            <a:r>
              <a:rPr lang="en-US" sz="5400" dirty="0"/>
              <a:t> </a:t>
            </a:r>
            <a:r>
              <a:rPr lang="en-US" sz="5400" dirty="0" err="1"/>
              <a:t>Fehllage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C7B7342-1FEA-4299-BE18-261DBA3C5B9E}"/>
              </a:ext>
            </a:extLst>
          </p:cNvPr>
          <p:cNvSpPr/>
          <p:nvPr/>
        </p:nvSpPr>
        <p:spPr>
          <a:xfrm>
            <a:off x="1876926" y="2419710"/>
            <a:ext cx="3368842" cy="390868"/>
          </a:xfrm>
          <a:prstGeom prst="rect">
            <a:avLst/>
          </a:prstGeom>
          <a:noFill/>
          <a:ln w="76200"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9936B7B4-5AE5-4CBC-BD2F-EA23FDF36A6E}"/>
              </a:ext>
            </a:extLst>
          </p:cNvPr>
          <p:cNvSpPr/>
          <p:nvPr/>
        </p:nvSpPr>
        <p:spPr>
          <a:xfrm rot="8970101">
            <a:off x="7212617" y="3363241"/>
            <a:ext cx="544224" cy="366816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1853B253-6B1A-4619-95E2-E1205863FB0D}"/>
              </a:ext>
            </a:extLst>
          </p:cNvPr>
          <p:cNvSpPr/>
          <p:nvPr/>
        </p:nvSpPr>
        <p:spPr>
          <a:xfrm rot="8970101">
            <a:off x="9241944" y="3834714"/>
            <a:ext cx="544224" cy="366816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377271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calendar&#10;&#10;Description automatically generated">
            <a:extLst>
              <a:ext uri="{FF2B5EF4-FFF2-40B4-BE49-F238E27FC236}">
                <a16:creationId xmlns:a16="http://schemas.microsoft.com/office/drawing/2014/main" id="{7B7DF267-B59A-4859-87C1-79B5AAA86B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5658" y="1495645"/>
            <a:ext cx="9580683" cy="4958002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48D2520-215D-4093-A576-E6421A27211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D3296A-324F-4822-AB49-59CC32459E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ECC738-8834-4624-8205-216384F068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188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2FA09BF-A796-4D2C-9E57-4681F3B2D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 err="1"/>
              <a:t>Kombinierte</a:t>
            </a:r>
            <a:r>
              <a:rPr lang="en-US" sz="5400" dirty="0"/>
              <a:t> </a:t>
            </a:r>
            <a:r>
              <a:rPr lang="en-US" sz="5400" dirty="0" err="1"/>
              <a:t>Fehllage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2F9D25B7-4986-4299-9160-03BEFD2FB15D}"/>
              </a:ext>
            </a:extLst>
          </p:cNvPr>
          <p:cNvSpPr/>
          <p:nvPr/>
        </p:nvSpPr>
        <p:spPr>
          <a:xfrm rot="16940180">
            <a:off x="7000862" y="3486224"/>
            <a:ext cx="544224" cy="366816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BE295D25-A1BF-477A-A5DF-1FC870C9D1DB}"/>
              </a:ext>
            </a:extLst>
          </p:cNvPr>
          <p:cNvSpPr/>
          <p:nvPr/>
        </p:nvSpPr>
        <p:spPr>
          <a:xfrm rot="16940180">
            <a:off x="6325489" y="6450647"/>
            <a:ext cx="544224" cy="366816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85EC6A6A-AE15-4467-BB04-02A0982D776C}"/>
              </a:ext>
            </a:extLst>
          </p:cNvPr>
          <p:cNvSpPr/>
          <p:nvPr/>
        </p:nvSpPr>
        <p:spPr>
          <a:xfrm rot="7997376">
            <a:off x="5642096" y="1925327"/>
            <a:ext cx="544224" cy="366816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94B60529-394E-4552-848F-A67337A20929}"/>
              </a:ext>
            </a:extLst>
          </p:cNvPr>
          <p:cNvSpPr/>
          <p:nvPr/>
        </p:nvSpPr>
        <p:spPr>
          <a:xfrm rot="7997376">
            <a:off x="2982784" y="1934916"/>
            <a:ext cx="544224" cy="366816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200031D2-FBD6-47BD-B749-F931FF15515B}"/>
              </a:ext>
            </a:extLst>
          </p:cNvPr>
          <p:cNvSpPr/>
          <p:nvPr/>
        </p:nvSpPr>
        <p:spPr>
          <a:xfrm rot="7997376">
            <a:off x="2894555" y="4630737"/>
            <a:ext cx="544224" cy="366816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EF18374B-72BF-450D-AB3A-0A0610ABC40B}"/>
              </a:ext>
            </a:extLst>
          </p:cNvPr>
          <p:cNvSpPr/>
          <p:nvPr/>
        </p:nvSpPr>
        <p:spPr>
          <a:xfrm rot="7997376">
            <a:off x="10614229" y="4115068"/>
            <a:ext cx="544224" cy="366816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B4F8BE20-FFA2-402B-A346-69EAC2F3FE95}"/>
              </a:ext>
            </a:extLst>
          </p:cNvPr>
          <p:cNvSpPr/>
          <p:nvPr/>
        </p:nvSpPr>
        <p:spPr>
          <a:xfrm rot="14806646">
            <a:off x="4875967" y="5392241"/>
            <a:ext cx="544224" cy="366816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CA49ECDD-3259-49B9-9245-75715C877183}"/>
              </a:ext>
            </a:extLst>
          </p:cNvPr>
          <p:cNvSpPr/>
          <p:nvPr/>
        </p:nvSpPr>
        <p:spPr>
          <a:xfrm rot="19016094">
            <a:off x="3873097" y="5853143"/>
            <a:ext cx="544224" cy="366816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CE8B455F-2019-455F-953E-60873CF3716E}"/>
              </a:ext>
            </a:extLst>
          </p:cNvPr>
          <p:cNvSpPr/>
          <p:nvPr/>
        </p:nvSpPr>
        <p:spPr>
          <a:xfrm rot="7997376">
            <a:off x="10614229" y="1490549"/>
            <a:ext cx="544224" cy="366816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A834EF6D-79DE-40A7-A323-0708791A14DA}"/>
              </a:ext>
            </a:extLst>
          </p:cNvPr>
          <p:cNvSpPr/>
          <p:nvPr/>
        </p:nvSpPr>
        <p:spPr>
          <a:xfrm rot="18763063">
            <a:off x="3849159" y="3372003"/>
            <a:ext cx="544224" cy="366816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06507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Chart, bubble chart&#10;&#10;Description automatically generated">
            <a:extLst>
              <a:ext uri="{FF2B5EF4-FFF2-40B4-BE49-F238E27FC236}">
                <a16:creationId xmlns:a16="http://schemas.microsoft.com/office/drawing/2014/main" id="{9E5B92B5-C8FB-41BE-87F6-59456DA26B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814" b="2372"/>
          <a:stretch/>
        </p:blipFill>
        <p:spPr>
          <a:xfrm>
            <a:off x="1345149" y="1587575"/>
            <a:ext cx="3438377" cy="4630345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0B588496-D719-4E63-B1ED-6FC142BF2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 err="1"/>
              <a:t>Kennfelder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141C46-68B7-4E6A-9BA8-A57D845E76B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9441106F-6A1E-4138-8BEC-96AC064578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B50BBA7B-164C-47C3-B908-9BDC66B26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19</a:t>
            </a:fld>
            <a:endParaRPr lang="en-US"/>
          </a:p>
        </p:txBody>
      </p:sp>
      <p:pic>
        <p:nvPicPr>
          <p:cNvPr id="14" name="Picture 13" descr="Chart, line chart&#10;&#10;Description automatically generated">
            <a:extLst>
              <a:ext uri="{FF2B5EF4-FFF2-40B4-BE49-F238E27FC236}">
                <a16:creationId xmlns:a16="http://schemas.microsoft.com/office/drawing/2014/main" id="{B6867F73-ED5F-469C-9B59-C1F4A13697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8114" y="2348563"/>
            <a:ext cx="6565811" cy="2757639"/>
          </a:xfrm>
          <a:prstGeom prst="rect">
            <a:avLst/>
          </a:prstGeom>
        </p:spPr>
      </p:pic>
      <p:sp>
        <p:nvSpPr>
          <p:cNvPr id="18" name="Arrow: Left-Right 17">
            <a:extLst>
              <a:ext uri="{FF2B5EF4-FFF2-40B4-BE49-F238E27FC236}">
                <a16:creationId xmlns:a16="http://schemas.microsoft.com/office/drawing/2014/main" id="{4BAEDD7D-AAA0-4EC6-BD0B-8CDB5963F676}"/>
              </a:ext>
            </a:extLst>
          </p:cNvPr>
          <p:cNvSpPr/>
          <p:nvPr/>
        </p:nvSpPr>
        <p:spPr>
          <a:xfrm>
            <a:off x="7353701" y="3465644"/>
            <a:ext cx="1925054" cy="250257"/>
          </a:xfrm>
          <a:prstGeom prst="left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3E18885-3F3B-47C7-B987-15F6B25F0A58}"/>
              </a:ext>
            </a:extLst>
          </p:cNvPr>
          <p:cNvSpPr txBox="1"/>
          <p:nvPr/>
        </p:nvSpPr>
        <p:spPr>
          <a:xfrm>
            <a:off x="7353701" y="2569944"/>
            <a:ext cx="19250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err="1">
                <a:solidFill>
                  <a:srgbClr val="FF37D9"/>
                </a:solidFill>
              </a:rPr>
              <a:t>Linearer</a:t>
            </a:r>
            <a:r>
              <a:rPr lang="en-US" sz="2000" b="1" dirty="0">
                <a:solidFill>
                  <a:srgbClr val="FF37D9"/>
                </a:solidFill>
              </a:rPr>
              <a:t> </a:t>
            </a:r>
            <a:r>
              <a:rPr lang="en-US" sz="2000" b="1" dirty="0" err="1">
                <a:solidFill>
                  <a:srgbClr val="FF37D9"/>
                </a:solidFill>
              </a:rPr>
              <a:t>Bereich</a:t>
            </a:r>
            <a:endParaRPr lang="en-US" sz="2000" b="1" dirty="0">
              <a:solidFill>
                <a:srgbClr val="FF37D9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1A34A0-087F-4D26-BFA5-1DAFB80D4491}"/>
              </a:ext>
            </a:extLst>
          </p:cNvPr>
          <p:cNvSpPr txBox="1"/>
          <p:nvPr/>
        </p:nvSpPr>
        <p:spPr>
          <a:xfrm>
            <a:off x="5212644" y="1587575"/>
            <a:ext cx="61411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err="1">
                <a:solidFill>
                  <a:srgbClr val="FF37D9"/>
                </a:solidFill>
              </a:rPr>
              <a:t>Transferkurven</a:t>
            </a:r>
            <a:r>
              <a:rPr lang="en-US" sz="2000" b="1" dirty="0">
                <a:solidFill>
                  <a:srgbClr val="FF37D9"/>
                </a:solidFill>
              </a:rPr>
              <a:t> </a:t>
            </a:r>
            <a:r>
              <a:rPr lang="en-US" sz="2000" b="1" dirty="0" err="1">
                <a:solidFill>
                  <a:srgbClr val="FF37D9"/>
                </a:solidFill>
              </a:rPr>
              <a:t>als</a:t>
            </a:r>
            <a:r>
              <a:rPr lang="en-US" sz="2000" b="1" dirty="0">
                <a:solidFill>
                  <a:srgbClr val="FF37D9"/>
                </a:solidFill>
              </a:rPr>
              <a:t> </a:t>
            </a:r>
            <a:r>
              <a:rPr lang="en-US" sz="2000" b="1" dirty="0" err="1">
                <a:solidFill>
                  <a:srgbClr val="FF37D9"/>
                </a:solidFill>
              </a:rPr>
              <a:t>Quer</a:t>
            </a:r>
            <a:r>
              <a:rPr lang="en-US" sz="2000" b="1" dirty="0">
                <a:solidFill>
                  <a:srgbClr val="FF37D9"/>
                </a:solidFill>
              </a:rPr>
              <a:t>- </a:t>
            </a:r>
            <a:r>
              <a:rPr lang="en-US" sz="2000" b="1" dirty="0" err="1">
                <a:solidFill>
                  <a:srgbClr val="FF37D9"/>
                </a:solidFill>
              </a:rPr>
              <a:t>bzw</a:t>
            </a:r>
            <a:r>
              <a:rPr lang="en-US" sz="2000" b="1" dirty="0">
                <a:solidFill>
                  <a:srgbClr val="FF37D9"/>
                </a:solidFill>
              </a:rPr>
              <a:t>. </a:t>
            </a:r>
            <a:r>
              <a:rPr lang="en-US" sz="2000" b="1" dirty="0" err="1">
                <a:solidFill>
                  <a:srgbClr val="FF37D9"/>
                </a:solidFill>
              </a:rPr>
              <a:t>Längsschnitte</a:t>
            </a:r>
            <a:r>
              <a:rPr lang="en-US" sz="2000" b="1" dirty="0">
                <a:solidFill>
                  <a:srgbClr val="FF37D9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991650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73F76B-BA49-4827-9934-BDA4831C29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Übersicht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175CAEA-B534-4278-B584-4713B206C38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E75DE2-3ADE-4F15-9322-BD055AF35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4CE0B8-09F9-49E8-BC3F-D0471083A6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21FA67-5DB1-4024-82CE-1280657B9C85}"/>
              </a:ext>
            </a:extLst>
          </p:cNvPr>
          <p:cNvSpPr txBox="1"/>
          <p:nvPr/>
        </p:nvSpPr>
        <p:spPr>
          <a:xfrm>
            <a:off x="1444188" y="1803159"/>
            <a:ext cx="4802205" cy="29706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 err="1"/>
              <a:t>Applikation</a:t>
            </a:r>
            <a:endParaRPr lang="en-US" sz="32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 err="1"/>
              <a:t>Kennfelder</a:t>
            </a:r>
            <a:endParaRPr lang="en-US" sz="32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 err="1"/>
              <a:t>Datenadaption</a:t>
            </a:r>
            <a:endParaRPr lang="en-US" sz="32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 err="1"/>
              <a:t>Gauß-Prozesse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124561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Chart, bubble chart&#10;&#10;Description automatically generated">
            <a:extLst>
              <a:ext uri="{FF2B5EF4-FFF2-40B4-BE49-F238E27FC236}">
                <a16:creationId xmlns:a16="http://schemas.microsoft.com/office/drawing/2014/main" id="{9E5B92B5-C8FB-41BE-87F6-59456DA26B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814" b="2372"/>
          <a:stretch/>
        </p:blipFill>
        <p:spPr>
          <a:xfrm>
            <a:off x="1345149" y="1587575"/>
            <a:ext cx="3438377" cy="4630345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0B588496-D719-4E63-B1ED-6FC142BF2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 err="1"/>
              <a:t>Kennfelder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141C46-68B7-4E6A-9BA8-A57D845E76B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9441106F-6A1E-4138-8BEC-96AC064578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B50BBA7B-164C-47C3-B908-9BDC66B26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20</a:t>
            </a:fld>
            <a:endParaRPr lang="en-US"/>
          </a:p>
        </p:txBody>
      </p:sp>
      <p:pic>
        <p:nvPicPr>
          <p:cNvPr id="14" name="Picture 13" descr="Chart, line chart&#10;&#10;Description automatically generated">
            <a:extLst>
              <a:ext uri="{FF2B5EF4-FFF2-40B4-BE49-F238E27FC236}">
                <a16:creationId xmlns:a16="http://schemas.microsoft.com/office/drawing/2014/main" id="{B6867F73-ED5F-469C-9B59-C1F4A13697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8114" y="2348563"/>
            <a:ext cx="6565811" cy="2757639"/>
          </a:xfrm>
          <a:prstGeom prst="rect">
            <a:avLst/>
          </a:prstGeom>
        </p:spPr>
      </p:pic>
      <p:sp>
        <p:nvSpPr>
          <p:cNvPr id="18" name="Arrow: Left-Right 17">
            <a:extLst>
              <a:ext uri="{FF2B5EF4-FFF2-40B4-BE49-F238E27FC236}">
                <a16:creationId xmlns:a16="http://schemas.microsoft.com/office/drawing/2014/main" id="{4BAEDD7D-AAA0-4EC6-BD0B-8CDB5963F676}"/>
              </a:ext>
            </a:extLst>
          </p:cNvPr>
          <p:cNvSpPr/>
          <p:nvPr/>
        </p:nvSpPr>
        <p:spPr>
          <a:xfrm>
            <a:off x="7353701" y="3465644"/>
            <a:ext cx="1925054" cy="250257"/>
          </a:xfrm>
          <a:prstGeom prst="left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E93C7A72-32AC-40B0-BD24-850DF6476000}"/>
              </a:ext>
            </a:extLst>
          </p:cNvPr>
          <p:cNvSpPr/>
          <p:nvPr/>
        </p:nvSpPr>
        <p:spPr>
          <a:xfrm rot="16200000">
            <a:off x="9267190" y="2864131"/>
            <a:ext cx="534599" cy="261212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5DEDE3F3-69A0-4A25-AA5D-FE13B65A53CB}"/>
              </a:ext>
            </a:extLst>
          </p:cNvPr>
          <p:cNvSpPr/>
          <p:nvPr/>
        </p:nvSpPr>
        <p:spPr>
          <a:xfrm rot="16200000">
            <a:off x="10574739" y="2859318"/>
            <a:ext cx="544224" cy="261212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1D50FB9D-1EC9-48BC-91FB-737F2694184A}"/>
              </a:ext>
            </a:extLst>
          </p:cNvPr>
          <p:cNvSpPr/>
          <p:nvPr/>
        </p:nvSpPr>
        <p:spPr>
          <a:xfrm rot="5400000">
            <a:off x="5535786" y="4118623"/>
            <a:ext cx="544224" cy="261212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2CBB0C83-5136-4D0F-99E3-5FE6EB923045}"/>
              </a:ext>
            </a:extLst>
          </p:cNvPr>
          <p:cNvSpPr/>
          <p:nvPr/>
        </p:nvSpPr>
        <p:spPr>
          <a:xfrm rot="5400000">
            <a:off x="6847205" y="4108056"/>
            <a:ext cx="546108" cy="261212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A276FA1-78E3-4815-9333-16A1D6CB5721}"/>
              </a:ext>
            </a:extLst>
          </p:cNvPr>
          <p:cNvSpPr txBox="1"/>
          <p:nvPr/>
        </p:nvSpPr>
        <p:spPr>
          <a:xfrm>
            <a:off x="7353701" y="2569944"/>
            <a:ext cx="19250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err="1">
                <a:solidFill>
                  <a:srgbClr val="FF37D9"/>
                </a:solidFill>
              </a:rPr>
              <a:t>Linearer</a:t>
            </a:r>
            <a:r>
              <a:rPr lang="en-US" sz="2000" b="1" dirty="0">
                <a:solidFill>
                  <a:srgbClr val="FF37D9"/>
                </a:solidFill>
              </a:rPr>
              <a:t> </a:t>
            </a:r>
            <a:r>
              <a:rPr lang="en-US" sz="2000" b="1" dirty="0" err="1">
                <a:solidFill>
                  <a:srgbClr val="FF37D9"/>
                </a:solidFill>
              </a:rPr>
              <a:t>Bereich</a:t>
            </a:r>
            <a:endParaRPr lang="en-US" sz="2000" b="1" dirty="0">
              <a:solidFill>
                <a:srgbClr val="FF37D9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97A9477-D709-4E10-AC71-1AC4EF154E7B}"/>
              </a:ext>
            </a:extLst>
          </p:cNvPr>
          <p:cNvSpPr txBox="1"/>
          <p:nvPr/>
        </p:nvSpPr>
        <p:spPr>
          <a:xfrm>
            <a:off x="5534523" y="3409017"/>
            <a:ext cx="19250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err="1">
                <a:solidFill>
                  <a:srgbClr val="FF37D9"/>
                </a:solidFill>
              </a:rPr>
              <a:t>Sättigung</a:t>
            </a:r>
            <a:endParaRPr lang="en-US" sz="2000" b="1" dirty="0">
              <a:solidFill>
                <a:srgbClr val="FF37D9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D4DF813-2908-4AF7-B302-05DCD62BA031}"/>
              </a:ext>
            </a:extLst>
          </p:cNvPr>
          <p:cNvSpPr txBox="1"/>
          <p:nvPr/>
        </p:nvSpPr>
        <p:spPr>
          <a:xfrm>
            <a:off x="9257902" y="3407413"/>
            <a:ext cx="19250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err="1">
                <a:solidFill>
                  <a:srgbClr val="FF37D9"/>
                </a:solidFill>
              </a:rPr>
              <a:t>Sättigung</a:t>
            </a:r>
            <a:endParaRPr lang="en-US" sz="2000" b="1" dirty="0">
              <a:solidFill>
                <a:srgbClr val="FF37D9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AA08F00-40AE-4266-BC51-64F04FAA34C8}"/>
              </a:ext>
            </a:extLst>
          </p:cNvPr>
          <p:cNvSpPr txBox="1"/>
          <p:nvPr/>
        </p:nvSpPr>
        <p:spPr>
          <a:xfrm>
            <a:off x="5212644" y="1587575"/>
            <a:ext cx="61411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err="1">
                <a:solidFill>
                  <a:srgbClr val="FF37D9"/>
                </a:solidFill>
              </a:rPr>
              <a:t>Transferkurven</a:t>
            </a:r>
            <a:r>
              <a:rPr lang="en-US" sz="2000" b="1" dirty="0">
                <a:solidFill>
                  <a:srgbClr val="FF37D9"/>
                </a:solidFill>
              </a:rPr>
              <a:t> </a:t>
            </a:r>
            <a:r>
              <a:rPr lang="en-US" sz="2000" b="1" dirty="0" err="1">
                <a:solidFill>
                  <a:srgbClr val="FF37D9"/>
                </a:solidFill>
              </a:rPr>
              <a:t>als</a:t>
            </a:r>
            <a:r>
              <a:rPr lang="en-US" sz="2000" b="1" dirty="0">
                <a:solidFill>
                  <a:srgbClr val="FF37D9"/>
                </a:solidFill>
              </a:rPr>
              <a:t> </a:t>
            </a:r>
            <a:r>
              <a:rPr lang="en-US" sz="2000" b="1" dirty="0" err="1">
                <a:solidFill>
                  <a:srgbClr val="FF37D9"/>
                </a:solidFill>
              </a:rPr>
              <a:t>Quer</a:t>
            </a:r>
            <a:r>
              <a:rPr lang="en-US" sz="2000" b="1" dirty="0">
                <a:solidFill>
                  <a:srgbClr val="FF37D9"/>
                </a:solidFill>
              </a:rPr>
              <a:t>- </a:t>
            </a:r>
            <a:r>
              <a:rPr lang="en-US" sz="2000" b="1" dirty="0" err="1">
                <a:solidFill>
                  <a:srgbClr val="FF37D9"/>
                </a:solidFill>
              </a:rPr>
              <a:t>bzw</a:t>
            </a:r>
            <a:r>
              <a:rPr lang="en-US" sz="2000" b="1" dirty="0">
                <a:solidFill>
                  <a:srgbClr val="FF37D9"/>
                </a:solidFill>
              </a:rPr>
              <a:t>. </a:t>
            </a:r>
            <a:r>
              <a:rPr lang="en-US" sz="2000" b="1" dirty="0" err="1">
                <a:solidFill>
                  <a:srgbClr val="FF37D9"/>
                </a:solidFill>
              </a:rPr>
              <a:t>Längsschnitte</a:t>
            </a:r>
            <a:r>
              <a:rPr lang="en-US" sz="2000" b="1" dirty="0">
                <a:solidFill>
                  <a:srgbClr val="FF37D9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689486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Chart, bubble chart&#10;&#10;Description automatically generated">
            <a:extLst>
              <a:ext uri="{FF2B5EF4-FFF2-40B4-BE49-F238E27FC236}">
                <a16:creationId xmlns:a16="http://schemas.microsoft.com/office/drawing/2014/main" id="{9E5B92B5-C8FB-41BE-87F6-59456DA26B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72"/>
          <a:stretch/>
        </p:blipFill>
        <p:spPr>
          <a:xfrm>
            <a:off x="1345148" y="1587575"/>
            <a:ext cx="9501699" cy="463034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1433F5D-DAE2-4CDD-B56C-9ECBC41A7D9A}"/>
              </a:ext>
            </a:extLst>
          </p:cNvPr>
          <p:cNvSpPr/>
          <p:nvPr/>
        </p:nvSpPr>
        <p:spPr>
          <a:xfrm>
            <a:off x="6951275" y="1543719"/>
            <a:ext cx="4114800" cy="48861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0B588496-D719-4E63-B1ED-6FC142BF2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 err="1"/>
              <a:t>Kennfelder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141C46-68B7-4E6A-9BA8-A57D845E76B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9441106F-6A1E-4138-8BEC-96AC064578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B50BBA7B-164C-47C3-B908-9BDC66B26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098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Chart, bubble chart&#10;&#10;Description automatically generated">
            <a:extLst>
              <a:ext uri="{FF2B5EF4-FFF2-40B4-BE49-F238E27FC236}">
                <a16:creationId xmlns:a16="http://schemas.microsoft.com/office/drawing/2014/main" id="{9E5B92B5-C8FB-41BE-87F6-59456DA26B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72"/>
          <a:stretch/>
        </p:blipFill>
        <p:spPr>
          <a:xfrm>
            <a:off x="1345148" y="1587575"/>
            <a:ext cx="9501699" cy="4630345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0B588496-D719-4E63-B1ED-6FC142BF2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 err="1"/>
              <a:t>Kennfelder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141C46-68B7-4E6A-9BA8-A57D845E76B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9441106F-6A1E-4138-8BEC-96AC064578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B50BBA7B-164C-47C3-B908-9BDC66B26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3422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B0382-FB53-4F41-90D2-173D0DD272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 err="1"/>
              <a:t>Datenadaption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76543B8-70E5-409F-A7AF-A0C02C52BCB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9F141D-BCAD-49BD-B410-91A0638612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93411F-7A29-4F36-950B-02DD46F563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23</a:t>
            </a:fld>
            <a:endParaRPr lang="en-US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9E6D81CE-3232-4527-95E6-6BB9B7CBB5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12105" y="1947780"/>
            <a:ext cx="4417285" cy="4440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7945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B0382-FB53-4F41-90D2-173D0DD272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 err="1"/>
              <a:t>Datenadaption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76543B8-70E5-409F-A7AF-A0C02C52BCB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9F141D-BCAD-49BD-B410-91A0638612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93411F-7A29-4F36-950B-02DD46F563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24</a:t>
            </a:fld>
            <a:endParaRPr lang="en-US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9E6D81CE-3232-4527-95E6-6BB9B7CBB5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12105" y="1947780"/>
            <a:ext cx="4417285" cy="4440746"/>
          </a:xfrm>
          <a:prstGeom prst="rect">
            <a:avLst/>
          </a:prstGeom>
        </p:spPr>
      </p:pic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59D7865E-046E-4804-BFA0-46D6662D75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947780"/>
            <a:ext cx="4450896" cy="2281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3343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B0382-FB53-4F41-90D2-173D0DD272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 err="1"/>
              <a:t>Datenadaption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76543B8-70E5-409F-A7AF-A0C02C52BCB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9F141D-BCAD-49BD-B410-91A0638612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93411F-7A29-4F36-950B-02DD46F563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25</a:t>
            </a:fld>
            <a:endParaRPr lang="en-US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9E6D81CE-3232-4527-95E6-6BB9B7CBB5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12105" y="1947780"/>
            <a:ext cx="4417285" cy="4440746"/>
          </a:xfrm>
          <a:prstGeom prst="rect">
            <a:avLst/>
          </a:prstGeom>
        </p:spPr>
      </p:pic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59D7865E-046E-4804-BFA0-46D6662D75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947780"/>
            <a:ext cx="4450896" cy="2281085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DE3B2819-058B-459F-B678-7D57761ED255}"/>
              </a:ext>
            </a:extLst>
          </p:cNvPr>
          <p:cNvSpPr/>
          <p:nvPr/>
        </p:nvSpPr>
        <p:spPr>
          <a:xfrm rot="19130166">
            <a:off x="9065611" y="5119160"/>
            <a:ext cx="423511" cy="288758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FE0AF8-146C-4202-8421-914E6AB68F7E}"/>
              </a:ext>
            </a:extLst>
          </p:cNvPr>
          <p:cNvSpPr/>
          <p:nvPr/>
        </p:nvSpPr>
        <p:spPr>
          <a:xfrm>
            <a:off x="1053741" y="2165993"/>
            <a:ext cx="1341754" cy="1352200"/>
          </a:xfrm>
          <a:prstGeom prst="rect">
            <a:avLst/>
          </a:prstGeom>
          <a:noFill/>
          <a:ln w="57150"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FB14E7D4-C7EA-4694-B015-CABDBE2D4868}"/>
              </a:ext>
            </a:extLst>
          </p:cNvPr>
          <p:cNvSpPr/>
          <p:nvPr/>
        </p:nvSpPr>
        <p:spPr>
          <a:xfrm rot="19130166">
            <a:off x="5800267" y="2384953"/>
            <a:ext cx="423511" cy="288758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B2BC87-E37A-4E67-8684-7DF31CF340B6}"/>
              </a:ext>
            </a:extLst>
          </p:cNvPr>
          <p:cNvSpPr/>
          <p:nvPr/>
        </p:nvSpPr>
        <p:spPr>
          <a:xfrm>
            <a:off x="3372519" y="2166740"/>
            <a:ext cx="1341754" cy="1352200"/>
          </a:xfrm>
          <a:prstGeom prst="rect">
            <a:avLst/>
          </a:prstGeom>
          <a:noFill/>
          <a:ln w="57150"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396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B0382-FB53-4F41-90D2-173D0DD272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 err="1"/>
              <a:t>Datenadaption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76543B8-70E5-409F-A7AF-A0C02C52BCB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9F141D-BCAD-49BD-B410-91A0638612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93411F-7A29-4F36-950B-02DD46F563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26</a:t>
            </a:fld>
            <a:endParaRPr lang="en-US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9E6D81CE-3232-4527-95E6-6BB9B7CBB5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12105" y="1947780"/>
            <a:ext cx="4417285" cy="4440746"/>
          </a:xfrm>
          <a:prstGeom prst="rect">
            <a:avLst/>
          </a:prstGeom>
        </p:spPr>
      </p:pic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59D7865E-046E-4804-BFA0-46D6662D75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947780"/>
            <a:ext cx="4450896" cy="2281085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DE3B2819-058B-459F-B678-7D57761ED255}"/>
              </a:ext>
            </a:extLst>
          </p:cNvPr>
          <p:cNvSpPr/>
          <p:nvPr/>
        </p:nvSpPr>
        <p:spPr>
          <a:xfrm rot="19130166">
            <a:off x="9065611" y="5119160"/>
            <a:ext cx="423511" cy="288758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FE0AF8-146C-4202-8421-914E6AB68F7E}"/>
              </a:ext>
            </a:extLst>
          </p:cNvPr>
          <p:cNvSpPr/>
          <p:nvPr/>
        </p:nvSpPr>
        <p:spPr>
          <a:xfrm>
            <a:off x="1053741" y="2165993"/>
            <a:ext cx="1341754" cy="1352200"/>
          </a:xfrm>
          <a:prstGeom prst="rect">
            <a:avLst/>
          </a:prstGeom>
          <a:noFill/>
          <a:ln w="57150"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FB14E7D4-C7EA-4694-B015-CABDBE2D4868}"/>
              </a:ext>
            </a:extLst>
          </p:cNvPr>
          <p:cNvSpPr/>
          <p:nvPr/>
        </p:nvSpPr>
        <p:spPr>
          <a:xfrm rot="19130166">
            <a:off x="5800267" y="2384953"/>
            <a:ext cx="423511" cy="288758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B2BC87-E37A-4E67-8684-7DF31CF340B6}"/>
              </a:ext>
            </a:extLst>
          </p:cNvPr>
          <p:cNvSpPr/>
          <p:nvPr/>
        </p:nvSpPr>
        <p:spPr>
          <a:xfrm>
            <a:off x="3372519" y="2166740"/>
            <a:ext cx="1341754" cy="1352200"/>
          </a:xfrm>
          <a:prstGeom prst="rect">
            <a:avLst/>
          </a:prstGeom>
          <a:noFill/>
          <a:ln w="57150"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8AA3F7-C570-4E07-87AB-5D709F987CA8}"/>
              </a:ext>
            </a:extLst>
          </p:cNvPr>
          <p:cNvSpPr txBox="1"/>
          <p:nvPr/>
        </p:nvSpPr>
        <p:spPr>
          <a:xfrm>
            <a:off x="838199" y="4633517"/>
            <a:ext cx="4890500" cy="671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Arrays </a:t>
            </a:r>
            <a:r>
              <a:rPr lang="en-US" sz="2800" dirty="0" err="1"/>
              <a:t>als</a:t>
            </a:r>
            <a:r>
              <a:rPr lang="en-US" sz="2800" dirty="0"/>
              <a:t> </a:t>
            </a:r>
            <a:r>
              <a:rPr lang="en-US" sz="2800" dirty="0" err="1"/>
              <a:t>lange</a:t>
            </a:r>
            <a:r>
              <a:rPr lang="en-US" sz="2800" dirty="0"/>
              <a:t> </a:t>
            </a:r>
            <a:r>
              <a:rPr lang="en-US" sz="2800" dirty="0" err="1"/>
              <a:t>Vektoren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1278866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B0382-FB53-4F41-90D2-173D0DD272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 err="1"/>
              <a:t>Datenadaption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76543B8-70E5-409F-A7AF-A0C02C52BCB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9F141D-BCAD-49BD-B410-91A0638612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93411F-7A29-4F36-950B-02DD46F563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27</a:t>
            </a:fld>
            <a:endParaRPr lang="en-US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9E6D81CE-3232-4527-95E6-6BB9B7CBB5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12105" y="1947780"/>
            <a:ext cx="4417285" cy="4440746"/>
          </a:xfrm>
          <a:prstGeom prst="rect">
            <a:avLst/>
          </a:prstGeom>
        </p:spPr>
      </p:pic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59D7865E-046E-4804-BFA0-46D6662D75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947780"/>
            <a:ext cx="4450896" cy="2281085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DE3B2819-058B-459F-B678-7D57761ED255}"/>
              </a:ext>
            </a:extLst>
          </p:cNvPr>
          <p:cNvSpPr/>
          <p:nvPr/>
        </p:nvSpPr>
        <p:spPr>
          <a:xfrm rot="19130166">
            <a:off x="9065611" y="5119160"/>
            <a:ext cx="423511" cy="288758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FE0AF8-146C-4202-8421-914E6AB68F7E}"/>
              </a:ext>
            </a:extLst>
          </p:cNvPr>
          <p:cNvSpPr/>
          <p:nvPr/>
        </p:nvSpPr>
        <p:spPr>
          <a:xfrm>
            <a:off x="1053741" y="2165993"/>
            <a:ext cx="1341754" cy="1352200"/>
          </a:xfrm>
          <a:prstGeom prst="rect">
            <a:avLst/>
          </a:prstGeom>
          <a:noFill/>
          <a:ln w="57150"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FB14E7D4-C7EA-4694-B015-CABDBE2D4868}"/>
              </a:ext>
            </a:extLst>
          </p:cNvPr>
          <p:cNvSpPr/>
          <p:nvPr/>
        </p:nvSpPr>
        <p:spPr>
          <a:xfrm rot="19130166">
            <a:off x="5800267" y="2384953"/>
            <a:ext cx="423511" cy="288758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B2BC87-E37A-4E67-8684-7DF31CF340B6}"/>
              </a:ext>
            </a:extLst>
          </p:cNvPr>
          <p:cNvSpPr/>
          <p:nvPr/>
        </p:nvSpPr>
        <p:spPr>
          <a:xfrm>
            <a:off x="3372519" y="2166740"/>
            <a:ext cx="1341754" cy="1352200"/>
          </a:xfrm>
          <a:prstGeom prst="rect">
            <a:avLst/>
          </a:prstGeom>
          <a:noFill/>
          <a:ln w="57150"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8AA3F7-C570-4E07-87AB-5D709F987CA8}"/>
              </a:ext>
            </a:extLst>
          </p:cNvPr>
          <p:cNvSpPr txBox="1"/>
          <p:nvPr/>
        </p:nvSpPr>
        <p:spPr>
          <a:xfrm>
            <a:off x="838199" y="4633517"/>
            <a:ext cx="4890500" cy="13181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Arrays </a:t>
            </a:r>
            <a:r>
              <a:rPr lang="en-US" sz="2800" dirty="0" err="1"/>
              <a:t>als</a:t>
            </a:r>
            <a:r>
              <a:rPr lang="en-US" sz="2800" dirty="0"/>
              <a:t> </a:t>
            </a:r>
            <a:r>
              <a:rPr lang="en-US" sz="2800" dirty="0" err="1"/>
              <a:t>lange</a:t>
            </a:r>
            <a:r>
              <a:rPr lang="en-US" sz="2800" dirty="0"/>
              <a:t> </a:t>
            </a:r>
            <a:r>
              <a:rPr lang="en-US" sz="2800" dirty="0" err="1"/>
              <a:t>Vektoren</a:t>
            </a:r>
            <a:endParaRPr lang="en-US" sz="2800" dirty="0"/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Frobenius</a:t>
            </a:r>
            <a:r>
              <a:rPr lang="en-US" sz="2800" dirty="0"/>
              <a:t>-Norm</a:t>
            </a:r>
          </a:p>
        </p:txBody>
      </p:sp>
    </p:spTree>
    <p:extLst>
      <p:ext uri="{BB962C8B-B14F-4D97-AF65-F5344CB8AC3E}">
        <p14:creationId xmlns:p14="http://schemas.microsoft.com/office/powerpoint/2010/main" val="3337078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F65696-1859-4F8D-94B4-74D7F9DF2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Gauß-Prozesse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AFFB5E-4EF7-44CB-A252-744C3326E49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D4E73D-CA09-4F0A-B6C6-3F7DEF237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3BE369-5D52-4DF2-9560-C486950FD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28</a:t>
            </a:fld>
            <a:endParaRPr lang="en-US"/>
          </a:p>
        </p:txBody>
      </p:sp>
      <p:pic>
        <p:nvPicPr>
          <p:cNvPr id="16" name="Picture 15" descr="Chart&#10;&#10;Description automatically generated">
            <a:extLst>
              <a:ext uri="{FF2B5EF4-FFF2-40B4-BE49-F238E27FC236}">
                <a16:creationId xmlns:a16="http://schemas.microsoft.com/office/drawing/2014/main" id="{3A552D6B-C4E9-48FD-AE6E-537ABD6285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947780"/>
            <a:ext cx="4450896" cy="2281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740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F65696-1859-4F8D-94B4-74D7F9DF2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Gauß-Prozesse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AFFB5E-4EF7-44CB-A252-744C3326E49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D4E73D-CA09-4F0A-B6C6-3F7DEF237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3BE369-5D52-4DF2-9560-C486950FD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29</a:t>
            </a:fld>
            <a:endParaRPr lang="en-US"/>
          </a:p>
        </p:txBody>
      </p:sp>
      <p:pic>
        <p:nvPicPr>
          <p:cNvPr id="16" name="Picture 15" descr="Chart&#10;&#10;Description automatically generated">
            <a:extLst>
              <a:ext uri="{FF2B5EF4-FFF2-40B4-BE49-F238E27FC236}">
                <a16:creationId xmlns:a16="http://schemas.microsoft.com/office/drawing/2014/main" id="{3A552D6B-C4E9-48FD-AE6E-537ABD6285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947780"/>
            <a:ext cx="4450896" cy="2281085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7B09A86A-2245-40D7-9738-273DD0FFB7D6}"/>
              </a:ext>
            </a:extLst>
          </p:cNvPr>
          <p:cNvSpPr txBox="1"/>
          <p:nvPr/>
        </p:nvSpPr>
        <p:spPr>
          <a:xfrm>
            <a:off x="5708150" y="1770141"/>
            <a:ext cx="5645648" cy="671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Lernen</a:t>
            </a:r>
            <a:r>
              <a:rPr lang="en-US" sz="2800" dirty="0"/>
              <a:t> </a:t>
            </a:r>
            <a:r>
              <a:rPr lang="en-US" sz="2800" dirty="0" err="1"/>
              <a:t>über</a:t>
            </a:r>
            <a:r>
              <a:rPr lang="en-US" sz="2800" dirty="0"/>
              <a:t> </a:t>
            </a:r>
            <a:r>
              <a:rPr lang="en-US" sz="2800" dirty="0" err="1"/>
              <a:t>Trainingsdaten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2025561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73F76B-BA49-4827-9934-BDA4831C29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Übersicht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175CAEA-B534-4278-B584-4713B206C38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E75DE2-3ADE-4F15-9322-BD055AF35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4CE0B8-09F9-49E8-BC3F-D0471083A6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6485A87-D695-4F13-BACD-B1C0BC585C6A}"/>
              </a:ext>
            </a:extLst>
          </p:cNvPr>
          <p:cNvSpPr txBox="1"/>
          <p:nvPr/>
        </p:nvSpPr>
        <p:spPr>
          <a:xfrm>
            <a:off x="1444188" y="1803159"/>
            <a:ext cx="4802205" cy="29706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 err="1"/>
              <a:t>Applikation</a:t>
            </a:r>
            <a:endParaRPr lang="en-US" sz="32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 err="1"/>
              <a:t>Kennfelder</a:t>
            </a:r>
            <a:endParaRPr lang="en-US" sz="32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 err="1"/>
              <a:t>Datenadaption</a:t>
            </a:r>
            <a:endParaRPr lang="en-US" sz="32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 err="1"/>
              <a:t>Gauß-Prozesse</a:t>
            </a:r>
            <a:endParaRPr lang="en-US" sz="3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823012D-2872-4289-A273-9432B173AA49}"/>
              </a:ext>
            </a:extLst>
          </p:cNvPr>
          <p:cNvSpPr txBox="1"/>
          <p:nvPr/>
        </p:nvSpPr>
        <p:spPr>
          <a:xfrm>
            <a:off x="5752297" y="1803158"/>
            <a:ext cx="5133876" cy="37093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/>
              <a:t>Software-Aufbau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/>
              <a:t>Simulation – Sensor-Array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/>
              <a:t>Simulation – </a:t>
            </a:r>
            <a:r>
              <a:rPr lang="en-US" sz="3200" dirty="0" err="1"/>
              <a:t>Gauß-Prozesse</a:t>
            </a:r>
            <a:endParaRPr lang="en-US" sz="32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 err="1"/>
              <a:t>Erprobungsexperimente</a:t>
            </a:r>
            <a:endParaRPr lang="en-US" sz="32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 err="1"/>
              <a:t>Zusammenfassung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3203022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F65696-1859-4F8D-94B4-74D7F9DF2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Gauß-Prozesse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AFFB5E-4EF7-44CB-A252-744C3326E49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D4E73D-CA09-4F0A-B6C6-3F7DEF237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3BE369-5D52-4DF2-9560-C486950FD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30</a:t>
            </a:fld>
            <a:endParaRPr lang="en-US"/>
          </a:p>
        </p:txBody>
      </p:sp>
      <p:pic>
        <p:nvPicPr>
          <p:cNvPr id="16" name="Picture 15" descr="Chart&#10;&#10;Description automatically generated">
            <a:extLst>
              <a:ext uri="{FF2B5EF4-FFF2-40B4-BE49-F238E27FC236}">
                <a16:creationId xmlns:a16="http://schemas.microsoft.com/office/drawing/2014/main" id="{3A552D6B-C4E9-48FD-AE6E-537ABD6285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947780"/>
            <a:ext cx="4450896" cy="2281085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7B09A86A-2245-40D7-9738-273DD0FFB7D6}"/>
              </a:ext>
            </a:extLst>
          </p:cNvPr>
          <p:cNvSpPr txBox="1"/>
          <p:nvPr/>
        </p:nvSpPr>
        <p:spPr>
          <a:xfrm>
            <a:off x="5708150" y="1770141"/>
            <a:ext cx="5645648" cy="1964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Lernen</a:t>
            </a:r>
            <a:r>
              <a:rPr lang="en-US" sz="2800" dirty="0"/>
              <a:t> </a:t>
            </a:r>
            <a:r>
              <a:rPr lang="en-US" sz="2800" dirty="0" err="1"/>
              <a:t>über</a:t>
            </a:r>
            <a:r>
              <a:rPr lang="en-US" sz="2800" dirty="0"/>
              <a:t> </a:t>
            </a:r>
            <a:r>
              <a:rPr lang="en-US" sz="2800" dirty="0" err="1"/>
              <a:t>Trainingsdaten</a:t>
            </a:r>
            <a:endParaRPr lang="en-US" sz="2800" dirty="0"/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Anpassung</a:t>
            </a:r>
            <a:r>
              <a:rPr lang="en-US" sz="2800" dirty="0"/>
              <a:t> </a:t>
            </a:r>
            <a:r>
              <a:rPr lang="en-US" sz="2800" dirty="0" err="1"/>
              <a:t>über</a:t>
            </a:r>
            <a:r>
              <a:rPr lang="en-US" sz="2800" dirty="0"/>
              <a:t> </a:t>
            </a:r>
            <a:r>
              <a:rPr lang="en-US" sz="2800" dirty="0" err="1"/>
              <a:t>Testdaten</a:t>
            </a:r>
            <a:endParaRPr lang="en-US" sz="2800" dirty="0"/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Optimieren</a:t>
            </a:r>
            <a:r>
              <a:rPr lang="en-US" sz="2800" dirty="0"/>
              <a:t> </a:t>
            </a:r>
            <a:r>
              <a:rPr lang="en-US" sz="2800" dirty="0" err="1"/>
              <a:t>über</a:t>
            </a:r>
            <a:r>
              <a:rPr lang="en-US" sz="2800" dirty="0"/>
              <a:t> Parameter</a:t>
            </a:r>
          </a:p>
        </p:txBody>
      </p:sp>
    </p:spTree>
    <p:extLst>
      <p:ext uri="{BB962C8B-B14F-4D97-AF65-F5344CB8AC3E}">
        <p14:creationId xmlns:p14="http://schemas.microsoft.com/office/powerpoint/2010/main" val="40069834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F65696-1859-4F8D-94B4-74D7F9DF2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Gauß-Prozesse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AFFB5E-4EF7-44CB-A252-744C3326E49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D4E73D-CA09-4F0A-B6C6-3F7DEF237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3BE369-5D52-4DF2-9560-C486950FD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31</a:t>
            </a:fld>
            <a:endParaRPr lang="en-US"/>
          </a:p>
        </p:txBody>
      </p:sp>
      <p:pic>
        <p:nvPicPr>
          <p:cNvPr id="16" name="Picture 15" descr="Chart&#10;&#10;Description automatically generated">
            <a:extLst>
              <a:ext uri="{FF2B5EF4-FFF2-40B4-BE49-F238E27FC236}">
                <a16:creationId xmlns:a16="http://schemas.microsoft.com/office/drawing/2014/main" id="{3A552D6B-C4E9-48FD-AE6E-537ABD6285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947780"/>
            <a:ext cx="4450896" cy="2281085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7B09A86A-2245-40D7-9738-273DD0FFB7D6}"/>
              </a:ext>
            </a:extLst>
          </p:cNvPr>
          <p:cNvSpPr txBox="1"/>
          <p:nvPr/>
        </p:nvSpPr>
        <p:spPr>
          <a:xfrm>
            <a:off x="5708150" y="1770141"/>
            <a:ext cx="5645648" cy="26108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Lernen</a:t>
            </a:r>
            <a:r>
              <a:rPr lang="en-US" sz="2800" dirty="0"/>
              <a:t> </a:t>
            </a:r>
            <a:r>
              <a:rPr lang="en-US" sz="2800" dirty="0" err="1"/>
              <a:t>über</a:t>
            </a:r>
            <a:r>
              <a:rPr lang="en-US" sz="2800" dirty="0"/>
              <a:t> </a:t>
            </a:r>
            <a:r>
              <a:rPr lang="en-US" sz="2800" dirty="0" err="1"/>
              <a:t>Trainingsdaten</a:t>
            </a:r>
            <a:endParaRPr lang="en-US" sz="2800" dirty="0"/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Anpassung</a:t>
            </a:r>
            <a:r>
              <a:rPr lang="en-US" sz="2800" dirty="0"/>
              <a:t> </a:t>
            </a:r>
            <a:r>
              <a:rPr lang="en-US" sz="2800" dirty="0" err="1"/>
              <a:t>über</a:t>
            </a:r>
            <a:r>
              <a:rPr lang="en-US" sz="2800" dirty="0"/>
              <a:t> </a:t>
            </a:r>
            <a:r>
              <a:rPr lang="en-US" sz="2800" dirty="0" err="1"/>
              <a:t>Testdaten</a:t>
            </a:r>
            <a:endParaRPr lang="en-US" sz="2800" dirty="0"/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Optimieren</a:t>
            </a:r>
            <a:r>
              <a:rPr lang="en-US" sz="2800" dirty="0"/>
              <a:t> </a:t>
            </a:r>
            <a:r>
              <a:rPr lang="en-US" sz="2800" dirty="0" err="1"/>
              <a:t>über</a:t>
            </a:r>
            <a:r>
              <a:rPr lang="en-US" sz="2800" dirty="0"/>
              <a:t> Parameter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Vorhersage</a:t>
            </a:r>
            <a:r>
              <a:rPr lang="en-US" sz="2800" dirty="0"/>
              <a:t> </a:t>
            </a:r>
            <a:r>
              <a:rPr lang="en-US" sz="2800" dirty="0" err="1"/>
              <a:t>durch</a:t>
            </a:r>
            <a:r>
              <a:rPr lang="en-US" sz="2800" dirty="0"/>
              <a:t> </a:t>
            </a:r>
            <a:r>
              <a:rPr lang="en-US" sz="2800" dirty="0" err="1"/>
              <a:t>Stützwerte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8470386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F65696-1859-4F8D-94B4-74D7F9DF2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Gauß-Prozesse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AFFB5E-4EF7-44CB-A252-744C3326E49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D4E73D-CA09-4F0A-B6C6-3F7DEF237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3BE369-5D52-4DF2-9560-C486950FD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32</a:t>
            </a:fld>
            <a:endParaRPr lang="en-US"/>
          </a:p>
        </p:txBody>
      </p:sp>
      <p:pic>
        <p:nvPicPr>
          <p:cNvPr id="16" name="Picture 15" descr="Chart&#10;&#10;Description automatically generated">
            <a:extLst>
              <a:ext uri="{FF2B5EF4-FFF2-40B4-BE49-F238E27FC236}">
                <a16:creationId xmlns:a16="http://schemas.microsoft.com/office/drawing/2014/main" id="{3A552D6B-C4E9-48FD-AE6E-537ABD6285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947780"/>
            <a:ext cx="4450896" cy="2281085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7B09A86A-2245-40D7-9738-273DD0FFB7D6}"/>
              </a:ext>
            </a:extLst>
          </p:cNvPr>
          <p:cNvSpPr txBox="1"/>
          <p:nvPr/>
        </p:nvSpPr>
        <p:spPr>
          <a:xfrm>
            <a:off x="5708150" y="1770141"/>
            <a:ext cx="5645648" cy="26108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Lernen</a:t>
            </a:r>
            <a:r>
              <a:rPr lang="en-US" sz="2800" dirty="0"/>
              <a:t> </a:t>
            </a:r>
            <a:r>
              <a:rPr lang="en-US" sz="2800" dirty="0" err="1"/>
              <a:t>über</a:t>
            </a:r>
            <a:r>
              <a:rPr lang="en-US" sz="2800" dirty="0"/>
              <a:t> </a:t>
            </a:r>
            <a:r>
              <a:rPr lang="en-US" sz="2800" dirty="0" err="1"/>
              <a:t>Trainingsdaten</a:t>
            </a:r>
            <a:endParaRPr lang="en-US" sz="2800" dirty="0"/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Anpassung</a:t>
            </a:r>
            <a:r>
              <a:rPr lang="en-US" sz="2800" dirty="0"/>
              <a:t> </a:t>
            </a:r>
            <a:r>
              <a:rPr lang="en-US" sz="2800" dirty="0" err="1"/>
              <a:t>über</a:t>
            </a:r>
            <a:r>
              <a:rPr lang="en-US" sz="2800" dirty="0"/>
              <a:t> </a:t>
            </a:r>
            <a:r>
              <a:rPr lang="en-US" sz="2800" dirty="0" err="1"/>
              <a:t>Testdaten</a:t>
            </a:r>
            <a:endParaRPr lang="en-US" sz="2800" dirty="0"/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Optimieren</a:t>
            </a:r>
            <a:r>
              <a:rPr lang="en-US" sz="2800" dirty="0"/>
              <a:t> </a:t>
            </a:r>
            <a:r>
              <a:rPr lang="en-US" sz="2800" dirty="0" err="1"/>
              <a:t>über</a:t>
            </a:r>
            <a:r>
              <a:rPr lang="en-US" sz="2800" dirty="0"/>
              <a:t> Parameter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Vorhersage</a:t>
            </a:r>
            <a:r>
              <a:rPr lang="en-US" sz="2800" dirty="0"/>
              <a:t> </a:t>
            </a:r>
            <a:r>
              <a:rPr lang="en-US" sz="2800" dirty="0" err="1"/>
              <a:t>durch</a:t>
            </a:r>
            <a:r>
              <a:rPr lang="en-US" sz="2800" dirty="0"/>
              <a:t> </a:t>
            </a:r>
            <a:r>
              <a:rPr lang="en-US" sz="2800" dirty="0" err="1"/>
              <a:t>Stützwerte</a:t>
            </a:r>
            <a:endParaRPr lang="en-US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B480D7-026B-458A-B337-47E890D910D5}"/>
              </a:ext>
            </a:extLst>
          </p:cNvPr>
          <p:cNvSpPr txBox="1"/>
          <p:nvPr/>
        </p:nvSpPr>
        <p:spPr>
          <a:xfrm>
            <a:off x="838198" y="4783187"/>
            <a:ext cx="10515599" cy="671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 err="1">
                <a:solidFill>
                  <a:srgbClr val="FF37D9"/>
                </a:solidFill>
              </a:rPr>
              <a:t>Kovarianzfunktion</a:t>
            </a:r>
            <a:r>
              <a:rPr lang="en-US" sz="2800" b="1" dirty="0">
                <a:solidFill>
                  <a:srgbClr val="FF37D9"/>
                </a:solidFill>
              </a:rPr>
              <a:t> (Kernel) </a:t>
            </a:r>
            <a:r>
              <a:rPr lang="en-US" sz="2800" b="1" dirty="0" err="1">
                <a:solidFill>
                  <a:srgbClr val="FF37D9"/>
                </a:solidFill>
              </a:rPr>
              <a:t>ist</a:t>
            </a:r>
            <a:r>
              <a:rPr lang="en-US" sz="2800" b="1" dirty="0">
                <a:solidFill>
                  <a:srgbClr val="FF37D9"/>
                </a:solidFill>
              </a:rPr>
              <a:t> </a:t>
            </a:r>
            <a:r>
              <a:rPr lang="en-US" sz="2800" b="1" dirty="0" err="1">
                <a:solidFill>
                  <a:srgbClr val="FF37D9"/>
                </a:solidFill>
              </a:rPr>
              <a:t>Verhaltensmaßgebend</a:t>
            </a:r>
            <a:r>
              <a:rPr lang="en-US" sz="2800" b="1" dirty="0">
                <a:solidFill>
                  <a:srgbClr val="FF37D9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2695209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1FDBFBA7-6CCA-4984-A9AC-92969B084C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2282" y="4446435"/>
            <a:ext cx="3559827" cy="204812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87C325F-76E9-442C-9569-DE84BFC7DA95}"/>
              </a:ext>
            </a:extLst>
          </p:cNvPr>
          <p:cNvSpPr/>
          <p:nvPr/>
        </p:nvSpPr>
        <p:spPr>
          <a:xfrm>
            <a:off x="3850105" y="5519483"/>
            <a:ext cx="1153247" cy="9654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5948E49-7333-4D86-B339-D5951095CE26}"/>
              </a:ext>
            </a:extLst>
          </p:cNvPr>
          <p:cNvSpPr/>
          <p:nvPr/>
        </p:nvSpPr>
        <p:spPr>
          <a:xfrm>
            <a:off x="1164658" y="4388684"/>
            <a:ext cx="3754898" cy="12461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9F95A60-2B93-4C07-95A6-843AB0ECC700}"/>
              </a:ext>
            </a:extLst>
          </p:cNvPr>
          <p:cNvSpPr/>
          <p:nvPr/>
        </p:nvSpPr>
        <p:spPr>
          <a:xfrm>
            <a:off x="933651" y="5511613"/>
            <a:ext cx="1848050" cy="9758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70FDD9-4911-4D07-A905-C9118993C8CD}"/>
              </a:ext>
            </a:extLst>
          </p:cNvPr>
          <p:cNvSpPr/>
          <p:nvPr/>
        </p:nvSpPr>
        <p:spPr>
          <a:xfrm>
            <a:off x="2704699" y="5919536"/>
            <a:ext cx="1149224" cy="6377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F65696-1859-4F8D-94B4-74D7F9DF2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Gauß-Prozesse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564F2DC0-FC6D-4672-8B57-DC308F955B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928818" y="1492901"/>
            <a:ext cx="4792057" cy="4982404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AFFB5E-4EF7-44CB-A252-744C3326E49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D4E73D-CA09-4F0A-B6C6-3F7DEF237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3BE369-5D52-4DF2-9560-C486950FD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33</a:t>
            </a:fld>
            <a:endParaRPr lang="en-US"/>
          </a:p>
        </p:txBody>
      </p:sp>
      <p:pic>
        <p:nvPicPr>
          <p:cNvPr id="16" name="Picture 15" descr="Chart&#10;&#10;Description automatically generated">
            <a:extLst>
              <a:ext uri="{FF2B5EF4-FFF2-40B4-BE49-F238E27FC236}">
                <a16:creationId xmlns:a16="http://schemas.microsoft.com/office/drawing/2014/main" id="{3A552D6B-C4E9-48FD-AE6E-537ABD6285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947780"/>
            <a:ext cx="4450896" cy="2281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4575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1FDBFBA7-6CCA-4984-A9AC-92969B084C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2282" y="4446435"/>
            <a:ext cx="3559827" cy="204812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87C325F-76E9-442C-9569-DE84BFC7DA95}"/>
              </a:ext>
            </a:extLst>
          </p:cNvPr>
          <p:cNvSpPr/>
          <p:nvPr/>
        </p:nvSpPr>
        <p:spPr>
          <a:xfrm>
            <a:off x="3850105" y="5519483"/>
            <a:ext cx="1153247" cy="9654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5948E49-7333-4D86-B339-D5951095CE26}"/>
              </a:ext>
            </a:extLst>
          </p:cNvPr>
          <p:cNvSpPr/>
          <p:nvPr/>
        </p:nvSpPr>
        <p:spPr>
          <a:xfrm>
            <a:off x="1164658" y="4456060"/>
            <a:ext cx="3754898" cy="11473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9F95A60-2B93-4C07-95A6-843AB0ECC700}"/>
              </a:ext>
            </a:extLst>
          </p:cNvPr>
          <p:cNvSpPr/>
          <p:nvPr/>
        </p:nvSpPr>
        <p:spPr>
          <a:xfrm>
            <a:off x="933651" y="5511613"/>
            <a:ext cx="1848050" cy="9758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70FDD9-4911-4D07-A905-C9118993C8CD}"/>
              </a:ext>
            </a:extLst>
          </p:cNvPr>
          <p:cNvSpPr/>
          <p:nvPr/>
        </p:nvSpPr>
        <p:spPr>
          <a:xfrm>
            <a:off x="2704699" y="5919536"/>
            <a:ext cx="1149224" cy="6377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F65696-1859-4F8D-94B4-74D7F9DF2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Gauß-Prozesse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564F2DC0-FC6D-4672-8B57-DC308F955B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928818" y="1492901"/>
            <a:ext cx="4792057" cy="4982404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AFFB5E-4EF7-44CB-A252-744C3326E49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D4E73D-CA09-4F0A-B6C6-3F7DEF237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3BE369-5D52-4DF2-9560-C486950FD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34</a:t>
            </a:fld>
            <a:endParaRPr lang="en-US"/>
          </a:p>
        </p:txBody>
      </p:sp>
      <p:pic>
        <p:nvPicPr>
          <p:cNvPr id="16" name="Picture 15" descr="Chart&#10;&#10;Description automatically generated">
            <a:extLst>
              <a:ext uri="{FF2B5EF4-FFF2-40B4-BE49-F238E27FC236}">
                <a16:creationId xmlns:a16="http://schemas.microsoft.com/office/drawing/2014/main" id="{3A552D6B-C4E9-48FD-AE6E-537ABD6285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947780"/>
            <a:ext cx="4450896" cy="2281085"/>
          </a:xfrm>
          <a:prstGeom prst="rect">
            <a:avLst/>
          </a:prstGeom>
        </p:spPr>
      </p:pic>
      <p:sp>
        <p:nvSpPr>
          <p:cNvPr id="18" name="Arrow: Right 17">
            <a:extLst>
              <a:ext uri="{FF2B5EF4-FFF2-40B4-BE49-F238E27FC236}">
                <a16:creationId xmlns:a16="http://schemas.microsoft.com/office/drawing/2014/main" id="{19C83070-0E56-4246-AC3A-5AF06B60BC58}"/>
              </a:ext>
            </a:extLst>
          </p:cNvPr>
          <p:cNvSpPr/>
          <p:nvPr/>
        </p:nvSpPr>
        <p:spPr>
          <a:xfrm rot="19130166">
            <a:off x="9065611" y="5119160"/>
            <a:ext cx="423511" cy="288758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39AC25A9-A4CF-4E88-AB2E-7C0CC04D6C57}"/>
              </a:ext>
            </a:extLst>
          </p:cNvPr>
          <p:cNvSpPr/>
          <p:nvPr/>
        </p:nvSpPr>
        <p:spPr>
          <a:xfrm rot="19130166">
            <a:off x="5800267" y="2384953"/>
            <a:ext cx="423511" cy="288758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6691D90A-3134-4D49-8C40-5E1D9797A36A}"/>
              </a:ext>
            </a:extLst>
          </p:cNvPr>
          <p:cNvSpPr/>
          <p:nvPr/>
        </p:nvSpPr>
        <p:spPr>
          <a:xfrm rot="10800000">
            <a:off x="2304686" y="3220750"/>
            <a:ext cx="423511" cy="288758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EB8BDA2D-DD85-412C-87A9-B3298BA3AD78}"/>
              </a:ext>
            </a:extLst>
          </p:cNvPr>
          <p:cNvSpPr/>
          <p:nvPr/>
        </p:nvSpPr>
        <p:spPr>
          <a:xfrm rot="10800000">
            <a:off x="4642025" y="3228773"/>
            <a:ext cx="423511" cy="288758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3518222-8BE6-4CCA-8857-E8874F7EF543}"/>
              </a:ext>
            </a:extLst>
          </p:cNvPr>
          <p:cNvSpPr txBox="1"/>
          <p:nvPr/>
        </p:nvSpPr>
        <p:spPr>
          <a:xfrm>
            <a:off x="3096179" y="5492313"/>
            <a:ext cx="4802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37D9"/>
                </a:solidFill>
              </a:rPr>
              <a:t>A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612999E-C29E-4A00-9586-AAA2F32829F5}"/>
              </a:ext>
            </a:extLst>
          </p:cNvPr>
          <p:cNvSpPr txBox="1"/>
          <p:nvPr/>
        </p:nvSpPr>
        <p:spPr>
          <a:xfrm>
            <a:off x="2647934" y="3074311"/>
            <a:ext cx="4802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37D9"/>
                </a:solidFill>
              </a:rPr>
              <a:t>A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07EA9C5-D57A-4799-8E00-569A76D6AB38}"/>
              </a:ext>
            </a:extLst>
          </p:cNvPr>
          <p:cNvSpPr txBox="1"/>
          <p:nvPr/>
        </p:nvSpPr>
        <p:spPr>
          <a:xfrm>
            <a:off x="4985270" y="3072707"/>
            <a:ext cx="4802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37D9"/>
                </a:solidFill>
              </a:rPr>
              <a:t>A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720FB58-FCCD-4FF5-B20F-0533E8B53CC6}"/>
              </a:ext>
            </a:extLst>
          </p:cNvPr>
          <p:cNvSpPr txBox="1"/>
          <p:nvPr/>
        </p:nvSpPr>
        <p:spPr>
          <a:xfrm>
            <a:off x="5436053" y="2224078"/>
            <a:ext cx="4802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37D9"/>
                </a:solidFill>
              </a:rPr>
              <a:t>A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1565DC8-E277-496C-9EF7-E687489A418E}"/>
              </a:ext>
            </a:extLst>
          </p:cNvPr>
          <p:cNvSpPr txBox="1"/>
          <p:nvPr/>
        </p:nvSpPr>
        <p:spPr>
          <a:xfrm>
            <a:off x="8687793" y="4965674"/>
            <a:ext cx="4802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37D9"/>
                </a:solidFill>
              </a:rPr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22987701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1FDBFBA7-6CCA-4984-A9AC-92969B084C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2282" y="4446435"/>
            <a:ext cx="3559827" cy="204812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87C325F-76E9-442C-9569-DE84BFC7DA95}"/>
              </a:ext>
            </a:extLst>
          </p:cNvPr>
          <p:cNvSpPr/>
          <p:nvPr/>
        </p:nvSpPr>
        <p:spPr>
          <a:xfrm>
            <a:off x="3850105" y="5519483"/>
            <a:ext cx="1153247" cy="9654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5948E49-7333-4D86-B339-D5951095CE26}"/>
              </a:ext>
            </a:extLst>
          </p:cNvPr>
          <p:cNvSpPr/>
          <p:nvPr/>
        </p:nvSpPr>
        <p:spPr>
          <a:xfrm>
            <a:off x="1164658" y="4456060"/>
            <a:ext cx="3754898" cy="11473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9F95A60-2B93-4C07-95A6-843AB0ECC700}"/>
              </a:ext>
            </a:extLst>
          </p:cNvPr>
          <p:cNvSpPr/>
          <p:nvPr/>
        </p:nvSpPr>
        <p:spPr>
          <a:xfrm>
            <a:off x="933651" y="5511613"/>
            <a:ext cx="1848050" cy="9758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70FDD9-4911-4D07-A905-C9118993C8CD}"/>
              </a:ext>
            </a:extLst>
          </p:cNvPr>
          <p:cNvSpPr/>
          <p:nvPr/>
        </p:nvSpPr>
        <p:spPr>
          <a:xfrm>
            <a:off x="2704699" y="5919536"/>
            <a:ext cx="1149224" cy="6377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F65696-1859-4F8D-94B4-74D7F9DF2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Gauß-Prozesse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564F2DC0-FC6D-4672-8B57-DC308F955B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928818" y="1492901"/>
            <a:ext cx="4792057" cy="4982404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AFFB5E-4EF7-44CB-A252-744C3326E49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D4E73D-CA09-4F0A-B6C6-3F7DEF237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3BE369-5D52-4DF2-9560-C486950FD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35</a:t>
            </a:fld>
            <a:endParaRPr lang="en-US"/>
          </a:p>
        </p:txBody>
      </p:sp>
      <p:pic>
        <p:nvPicPr>
          <p:cNvPr id="16" name="Picture 15" descr="Chart&#10;&#10;Description automatically generated">
            <a:extLst>
              <a:ext uri="{FF2B5EF4-FFF2-40B4-BE49-F238E27FC236}">
                <a16:creationId xmlns:a16="http://schemas.microsoft.com/office/drawing/2014/main" id="{3A552D6B-C4E9-48FD-AE6E-537ABD6285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947780"/>
            <a:ext cx="4450896" cy="2281085"/>
          </a:xfrm>
          <a:prstGeom prst="rect">
            <a:avLst/>
          </a:prstGeom>
        </p:spPr>
      </p:pic>
      <p:sp>
        <p:nvSpPr>
          <p:cNvPr id="18" name="Arrow: Right 17">
            <a:extLst>
              <a:ext uri="{FF2B5EF4-FFF2-40B4-BE49-F238E27FC236}">
                <a16:creationId xmlns:a16="http://schemas.microsoft.com/office/drawing/2014/main" id="{19C83070-0E56-4246-AC3A-5AF06B60BC58}"/>
              </a:ext>
            </a:extLst>
          </p:cNvPr>
          <p:cNvSpPr/>
          <p:nvPr/>
        </p:nvSpPr>
        <p:spPr>
          <a:xfrm rot="19130166">
            <a:off x="9065611" y="5119160"/>
            <a:ext cx="423511" cy="288758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39AC25A9-A4CF-4E88-AB2E-7C0CC04D6C57}"/>
              </a:ext>
            </a:extLst>
          </p:cNvPr>
          <p:cNvSpPr/>
          <p:nvPr/>
        </p:nvSpPr>
        <p:spPr>
          <a:xfrm rot="19130166">
            <a:off x="5800267" y="2384953"/>
            <a:ext cx="423511" cy="288758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0B8D057E-C205-4392-9C2E-DACDA91F49A2}"/>
              </a:ext>
            </a:extLst>
          </p:cNvPr>
          <p:cNvSpPr/>
          <p:nvPr/>
        </p:nvSpPr>
        <p:spPr>
          <a:xfrm rot="8100000">
            <a:off x="9911030" y="4578543"/>
            <a:ext cx="423511" cy="288758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24598655-A8B2-4AC9-B26C-38017FAA5432}"/>
              </a:ext>
            </a:extLst>
          </p:cNvPr>
          <p:cNvSpPr/>
          <p:nvPr/>
        </p:nvSpPr>
        <p:spPr>
          <a:xfrm rot="8100000">
            <a:off x="6549434" y="2412229"/>
            <a:ext cx="423511" cy="288758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6691D90A-3134-4D49-8C40-5E1D9797A36A}"/>
              </a:ext>
            </a:extLst>
          </p:cNvPr>
          <p:cNvSpPr/>
          <p:nvPr/>
        </p:nvSpPr>
        <p:spPr>
          <a:xfrm rot="10800000">
            <a:off x="2304686" y="3220750"/>
            <a:ext cx="423511" cy="288758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EB8BDA2D-DD85-412C-87A9-B3298BA3AD78}"/>
              </a:ext>
            </a:extLst>
          </p:cNvPr>
          <p:cNvSpPr/>
          <p:nvPr/>
        </p:nvSpPr>
        <p:spPr>
          <a:xfrm rot="10800000">
            <a:off x="4642025" y="3228773"/>
            <a:ext cx="423511" cy="288758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6F4A712D-D502-4D4F-B564-1A87EAA8CC68}"/>
              </a:ext>
            </a:extLst>
          </p:cNvPr>
          <p:cNvSpPr/>
          <p:nvPr/>
        </p:nvSpPr>
        <p:spPr>
          <a:xfrm rot="10800000">
            <a:off x="2582216" y="2718632"/>
            <a:ext cx="423511" cy="288758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498849BE-E1C0-46D8-887B-50AB4C97159C}"/>
              </a:ext>
            </a:extLst>
          </p:cNvPr>
          <p:cNvSpPr/>
          <p:nvPr/>
        </p:nvSpPr>
        <p:spPr>
          <a:xfrm rot="10800000">
            <a:off x="4919555" y="2726655"/>
            <a:ext cx="423511" cy="288758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3518222-8BE6-4CCA-8857-E8874F7EF543}"/>
              </a:ext>
            </a:extLst>
          </p:cNvPr>
          <p:cNvSpPr txBox="1"/>
          <p:nvPr/>
        </p:nvSpPr>
        <p:spPr>
          <a:xfrm>
            <a:off x="3096179" y="5492313"/>
            <a:ext cx="4802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37D9"/>
                </a:solidFill>
              </a:rPr>
              <a:t>A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D040BDF-918B-4B7D-B4A8-F4B50648DA66}"/>
              </a:ext>
            </a:extLst>
          </p:cNvPr>
          <p:cNvSpPr txBox="1"/>
          <p:nvPr/>
        </p:nvSpPr>
        <p:spPr>
          <a:xfrm>
            <a:off x="3373710" y="5490712"/>
            <a:ext cx="4802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37D9"/>
                </a:solidFill>
              </a:rPr>
              <a:t>B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612999E-C29E-4A00-9586-AAA2F32829F5}"/>
              </a:ext>
            </a:extLst>
          </p:cNvPr>
          <p:cNvSpPr txBox="1"/>
          <p:nvPr/>
        </p:nvSpPr>
        <p:spPr>
          <a:xfrm>
            <a:off x="2647934" y="3074311"/>
            <a:ext cx="4802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37D9"/>
                </a:solidFill>
              </a:rPr>
              <a:t>A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07EA9C5-D57A-4799-8E00-569A76D6AB38}"/>
              </a:ext>
            </a:extLst>
          </p:cNvPr>
          <p:cNvSpPr txBox="1"/>
          <p:nvPr/>
        </p:nvSpPr>
        <p:spPr>
          <a:xfrm>
            <a:off x="4985270" y="3072707"/>
            <a:ext cx="4802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37D9"/>
                </a:solidFill>
              </a:rPr>
              <a:t>A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720FB58-FCCD-4FF5-B20F-0533E8B53CC6}"/>
              </a:ext>
            </a:extLst>
          </p:cNvPr>
          <p:cNvSpPr txBox="1"/>
          <p:nvPr/>
        </p:nvSpPr>
        <p:spPr>
          <a:xfrm>
            <a:off x="5436053" y="2224078"/>
            <a:ext cx="4802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37D9"/>
                </a:solidFill>
              </a:rPr>
              <a:t>A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1565DC8-E277-496C-9EF7-E687489A418E}"/>
              </a:ext>
            </a:extLst>
          </p:cNvPr>
          <p:cNvSpPr txBox="1"/>
          <p:nvPr/>
        </p:nvSpPr>
        <p:spPr>
          <a:xfrm>
            <a:off x="8687793" y="4965674"/>
            <a:ext cx="4802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37D9"/>
                </a:solidFill>
              </a:rPr>
              <a:t>A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0BE6A79-DF02-47A3-AB42-7BCAB74F2005}"/>
              </a:ext>
            </a:extLst>
          </p:cNvPr>
          <p:cNvSpPr txBox="1"/>
          <p:nvPr/>
        </p:nvSpPr>
        <p:spPr>
          <a:xfrm>
            <a:off x="2910093" y="2563021"/>
            <a:ext cx="4802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37D9"/>
                </a:solidFill>
              </a:rPr>
              <a:t>B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AA94822-1152-487F-8102-FEFACC282309}"/>
              </a:ext>
            </a:extLst>
          </p:cNvPr>
          <p:cNvSpPr txBox="1"/>
          <p:nvPr/>
        </p:nvSpPr>
        <p:spPr>
          <a:xfrm>
            <a:off x="5257055" y="2571041"/>
            <a:ext cx="4802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37D9"/>
                </a:solidFill>
              </a:rPr>
              <a:t>B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71D4AE6-E761-44E3-8AC3-DD7AC1C37A5E}"/>
              </a:ext>
            </a:extLst>
          </p:cNvPr>
          <p:cNvSpPr txBox="1"/>
          <p:nvPr/>
        </p:nvSpPr>
        <p:spPr>
          <a:xfrm>
            <a:off x="6853246" y="2078547"/>
            <a:ext cx="4802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37D9"/>
                </a:solidFill>
              </a:rPr>
              <a:t>B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2782B59-F61D-4A31-8F1E-A54738D07667}"/>
              </a:ext>
            </a:extLst>
          </p:cNvPr>
          <p:cNvSpPr txBox="1"/>
          <p:nvPr/>
        </p:nvSpPr>
        <p:spPr>
          <a:xfrm>
            <a:off x="10201236" y="4233003"/>
            <a:ext cx="4802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37D9"/>
                </a:solidFill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14512703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1FDBFBA7-6CCA-4984-A9AC-92969B084C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2282" y="4446435"/>
            <a:ext cx="3559827" cy="204812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87C325F-76E9-442C-9569-DE84BFC7DA95}"/>
              </a:ext>
            </a:extLst>
          </p:cNvPr>
          <p:cNvSpPr/>
          <p:nvPr/>
        </p:nvSpPr>
        <p:spPr>
          <a:xfrm>
            <a:off x="3850105" y="5519483"/>
            <a:ext cx="1153247" cy="9654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5948E49-7333-4D86-B339-D5951095CE26}"/>
              </a:ext>
            </a:extLst>
          </p:cNvPr>
          <p:cNvSpPr/>
          <p:nvPr/>
        </p:nvSpPr>
        <p:spPr>
          <a:xfrm>
            <a:off x="1164658" y="4446435"/>
            <a:ext cx="3754898" cy="11473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9F95A60-2B93-4C07-95A6-843AB0ECC700}"/>
              </a:ext>
            </a:extLst>
          </p:cNvPr>
          <p:cNvSpPr/>
          <p:nvPr/>
        </p:nvSpPr>
        <p:spPr>
          <a:xfrm>
            <a:off x="933651" y="5511613"/>
            <a:ext cx="1848050" cy="9758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70FDD9-4911-4D07-A905-C9118993C8CD}"/>
              </a:ext>
            </a:extLst>
          </p:cNvPr>
          <p:cNvSpPr/>
          <p:nvPr/>
        </p:nvSpPr>
        <p:spPr>
          <a:xfrm>
            <a:off x="2704699" y="5919536"/>
            <a:ext cx="1149224" cy="6377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F65696-1859-4F8D-94B4-74D7F9DF2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Gauß-Prozesse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564F2DC0-FC6D-4672-8B57-DC308F955B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928818" y="1492901"/>
            <a:ext cx="4792057" cy="4982404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AFFB5E-4EF7-44CB-A252-744C3326E49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D4E73D-CA09-4F0A-B6C6-3F7DEF237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3BE369-5D52-4DF2-9560-C486950FD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36</a:t>
            </a:fld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ED39D84-8F4B-4F5C-9271-E3DB2D198AD4}"/>
              </a:ext>
            </a:extLst>
          </p:cNvPr>
          <p:cNvSpPr/>
          <p:nvPr/>
        </p:nvSpPr>
        <p:spPr>
          <a:xfrm>
            <a:off x="2781701" y="5595363"/>
            <a:ext cx="1116531" cy="365125"/>
          </a:xfrm>
          <a:prstGeom prst="rect">
            <a:avLst/>
          </a:prstGeom>
          <a:noFill/>
          <a:ln w="38100"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D1304F48-EEAF-4209-BA1C-6942E2D5CC86}"/>
              </a:ext>
            </a:extLst>
          </p:cNvPr>
          <p:cNvSpPr/>
          <p:nvPr/>
        </p:nvSpPr>
        <p:spPr>
          <a:xfrm rot="13500000">
            <a:off x="10017688" y="2598039"/>
            <a:ext cx="834697" cy="484323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Picture 15" descr="Chart&#10;&#10;Description automatically generated">
            <a:extLst>
              <a:ext uri="{FF2B5EF4-FFF2-40B4-BE49-F238E27FC236}">
                <a16:creationId xmlns:a16="http://schemas.microsoft.com/office/drawing/2014/main" id="{3A552D6B-C4E9-48FD-AE6E-537ABD6285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947780"/>
            <a:ext cx="4450896" cy="2281085"/>
          </a:xfrm>
          <a:prstGeom prst="rect">
            <a:avLst/>
          </a:prstGeom>
        </p:spPr>
      </p:pic>
      <p:sp>
        <p:nvSpPr>
          <p:cNvPr id="18" name="Arrow: Right 17">
            <a:extLst>
              <a:ext uri="{FF2B5EF4-FFF2-40B4-BE49-F238E27FC236}">
                <a16:creationId xmlns:a16="http://schemas.microsoft.com/office/drawing/2014/main" id="{19C83070-0E56-4246-AC3A-5AF06B60BC58}"/>
              </a:ext>
            </a:extLst>
          </p:cNvPr>
          <p:cNvSpPr/>
          <p:nvPr/>
        </p:nvSpPr>
        <p:spPr>
          <a:xfrm rot="19130166">
            <a:off x="9065611" y="5119160"/>
            <a:ext cx="423511" cy="288758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39AC25A9-A4CF-4E88-AB2E-7C0CC04D6C57}"/>
              </a:ext>
            </a:extLst>
          </p:cNvPr>
          <p:cNvSpPr/>
          <p:nvPr/>
        </p:nvSpPr>
        <p:spPr>
          <a:xfrm rot="19130166">
            <a:off x="5800267" y="2384953"/>
            <a:ext cx="423511" cy="288758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0B8D057E-C205-4392-9C2E-DACDA91F49A2}"/>
              </a:ext>
            </a:extLst>
          </p:cNvPr>
          <p:cNvSpPr/>
          <p:nvPr/>
        </p:nvSpPr>
        <p:spPr>
          <a:xfrm rot="8100000">
            <a:off x="9911030" y="4578543"/>
            <a:ext cx="423511" cy="288758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24598655-A8B2-4AC9-B26C-38017FAA5432}"/>
              </a:ext>
            </a:extLst>
          </p:cNvPr>
          <p:cNvSpPr/>
          <p:nvPr/>
        </p:nvSpPr>
        <p:spPr>
          <a:xfrm rot="8100000">
            <a:off x="6549434" y="2412229"/>
            <a:ext cx="423511" cy="288758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6691D90A-3134-4D49-8C40-5E1D9797A36A}"/>
              </a:ext>
            </a:extLst>
          </p:cNvPr>
          <p:cNvSpPr/>
          <p:nvPr/>
        </p:nvSpPr>
        <p:spPr>
          <a:xfrm rot="10800000">
            <a:off x="2304686" y="3220750"/>
            <a:ext cx="423511" cy="288758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EB8BDA2D-DD85-412C-87A9-B3298BA3AD78}"/>
              </a:ext>
            </a:extLst>
          </p:cNvPr>
          <p:cNvSpPr/>
          <p:nvPr/>
        </p:nvSpPr>
        <p:spPr>
          <a:xfrm rot="10800000">
            <a:off x="4642025" y="3228773"/>
            <a:ext cx="423511" cy="288758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6F4A712D-D502-4D4F-B564-1A87EAA8CC68}"/>
              </a:ext>
            </a:extLst>
          </p:cNvPr>
          <p:cNvSpPr/>
          <p:nvPr/>
        </p:nvSpPr>
        <p:spPr>
          <a:xfrm rot="10800000">
            <a:off x="2582216" y="2718632"/>
            <a:ext cx="423511" cy="288758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498849BE-E1C0-46D8-887B-50AB4C97159C}"/>
              </a:ext>
            </a:extLst>
          </p:cNvPr>
          <p:cNvSpPr/>
          <p:nvPr/>
        </p:nvSpPr>
        <p:spPr>
          <a:xfrm rot="10800000">
            <a:off x="4919555" y="2726655"/>
            <a:ext cx="423511" cy="288758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3518222-8BE6-4CCA-8857-E8874F7EF543}"/>
              </a:ext>
            </a:extLst>
          </p:cNvPr>
          <p:cNvSpPr txBox="1"/>
          <p:nvPr/>
        </p:nvSpPr>
        <p:spPr>
          <a:xfrm>
            <a:off x="3096179" y="5492313"/>
            <a:ext cx="4802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37D9"/>
                </a:solidFill>
              </a:rPr>
              <a:t>A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D040BDF-918B-4B7D-B4A8-F4B50648DA66}"/>
              </a:ext>
            </a:extLst>
          </p:cNvPr>
          <p:cNvSpPr txBox="1"/>
          <p:nvPr/>
        </p:nvSpPr>
        <p:spPr>
          <a:xfrm>
            <a:off x="3373710" y="5490712"/>
            <a:ext cx="4802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37D9"/>
                </a:solidFill>
              </a:rPr>
              <a:t>B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612999E-C29E-4A00-9586-AAA2F32829F5}"/>
              </a:ext>
            </a:extLst>
          </p:cNvPr>
          <p:cNvSpPr txBox="1"/>
          <p:nvPr/>
        </p:nvSpPr>
        <p:spPr>
          <a:xfrm>
            <a:off x="2647934" y="3074311"/>
            <a:ext cx="4802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37D9"/>
                </a:solidFill>
              </a:rPr>
              <a:t>A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07EA9C5-D57A-4799-8E00-569A76D6AB38}"/>
              </a:ext>
            </a:extLst>
          </p:cNvPr>
          <p:cNvSpPr txBox="1"/>
          <p:nvPr/>
        </p:nvSpPr>
        <p:spPr>
          <a:xfrm>
            <a:off x="4985270" y="3072707"/>
            <a:ext cx="4802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37D9"/>
                </a:solidFill>
              </a:rPr>
              <a:t>A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720FB58-FCCD-4FF5-B20F-0533E8B53CC6}"/>
              </a:ext>
            </a:extLst>
          </p:cNvPr>
          <p:cNvSpPr txBox="1"/>
          <p:nvPr/>
        </p:nvSpPr>
        <p:spPr>
          <a:xfrm>
            <a:off x="5436053" y="2224078"/>
            <a:ext cx="4802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37D9"/>
                </a:solidFill>
              </a:rPr>
              <a:t>A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1565DC8-E277-496C-9EF7-E687489A418E}"/>
              </a:ext>
            </a:extLst>
          </p:cNvPr>
          <p:cNvSpPr txBox="1"/>
          <p:nvPr/>
        </p:nvSpPr>
        <p:spPr>
          <a:xfrm>
            <a:off x="8687793" y="4965674"/>
            <a:ext cx="4802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37D9"/>
                </a:solidFill>
              </a:rPr>
              <a:t>A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0BE6A79-DF02-47A3-AB42-7BCAB74F2005}"/>
              </a:ext>
            </a:extLst>
          </p:cNvPr>
          <p:cNvSpPr txBox="1"/>
          <p:nvPr/>
        </p:nvSpPr>
        <p:spPr>
          <a:xfrm>
            <a:off x="2910093" y="2563021"/>
            <a:ext cx="4802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37D9"/>
                </a:solidFill>
              </a:rPr>
              <a:t>B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AA94822-1152-487F-8102-FEFACC282309}"/>
              </a:ext>
            </a:extLst>
          </p:cNvPr>
          <p:cNvSpPr txBox="1"/>
          <p:nvPr/>
        </p:nvSpPr>
        <p:spPr>
          <a:xfrm>
            <a:off x="5257055" y="2571041"/>
            <a:ext cx="4802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37D9"/>
                </a:solidFill>
              </a:rPr>
              <a:t>B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71D4AE6-E761-44E3-8AC3-DD7AC1C37A5E}"/>
              </a:ext>
            </a:extLst>
          </p:cNvPr>
          <p:cNvSpPr txBox="1"/>
          <p:nvPr/>
        </p:nvSpPr>
        <p:spPr>
          <a:xfrm>
            <a:off x="6853246" y="2078547"/>
            <a:ext cx="4802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37D9"/>
                </a:solidFill>
              </a:rPr>
              <a:t>B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2782B59-F61D-4A31-8F1E-A54738D07667}"/>
              </a:ext>
            </a:extLst>
          </p:cNvPr>
          <p:cNvSpPr txBox="1"/>
          <p:nvPr/>
        </p:nvSpPr>
        <p:spPr>
          <a:xfrm>
            <a:off x="10201236" y="4233003"/>
            <a:ext cx="4802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37D9"/>
                </a:solidFill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157947627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F65696-1859-4F8D-94B4-74D7F9DF2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Gauß-Prozesse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564F2DC0-FC6D-4672-8B57-DC308F955B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28818" y="1492901"/>
            <a:ext cx="4792057" cy="4982404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AFFB5E-4EF7-44CB-A252-744C3326E49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D4E73D-CA09-4F0A-B6C6-3F7DEF237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3BE369-5D52-4DF2-9560-C486950FD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37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FDBFBA7-6CCA-4984-A9AC-92969B084C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2282" y="4446435"/>
            <a:ext cx="3559827" cy="204812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ED39D84-8F4B-4F5C-9271-E3DB2D198AD4}"/>
              </a:ext>
            </a:extLst>
          </p:cNvPr>
          <p:cNvSpPr/>
          <p:nvPr/>
        </p:nvSpPr>
        <p:spPr>
          <a:xfrm>
            <a:off x="2781701" y="5595363"/>
            <a:ext cx="1116531" cy="365125"/>
          </a:xfrm>
          <a:prstGeom prst="rect">
            <a:avLst/>
          </a:prstGeom>
          <a:noFill/>
          <a:ln w="38100"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D1304F48-EEAF-4209-BA1C-6942E2D5CC86}"/>
              </a:ext>
            </a:extLst>
          </p:cNvPr>
          <p:cNvSpPr/>
          <p:nvPr/>
        </p:nvSpPr>
        <p:spPr>
          <a:xfrm rot="13500000">
            <a:off x="10017688" y="2598039"/>
            <a:ext cx="834697" cy="484323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Picture 15" descr="Chart&#10;&#10;Description automatically generated">
            <a:extLst>
              <a:ext uri="{FF2B5EF4-FFF2-40B4-BE49-F238E27FC236}">
                <a16:creationId xmlns:a16="http://schemas.microsoft.com/office/drawing/2014/main" id="{3A552D6B-C4E9-48FD-AE6E-537ABD6285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947780"/>
            <a:ext cx="4450896" cy="2281085"/>
          </a:xfrm>
          <a:prstGeom prst="rect">
            <a:avLst/>
          </a:prstGeom>
        </p:spPr>
      </p:pic>
      <p:sp>
        <p:nvSpPr>
          <p:cNvPr id="18" name="Arrow: Right 17">
            <a:extLst>
              <a:ext uri="{FF2B5EF4-FFF2-40B4-BE49-F238E27FC236}">
                <a16:creationId xmlns:a16="http://schemas.microsoft.com/office/drawing/2014/main" id="{19C83070-0E56-4246-AC3A-5AF06B60BC58}"/>
              </a:ext>
            </a:extLst>
          </p:cNvPr>
          <p:cNvSpPr/>
          <p:nvPr/>
        </p:nvSpPr>
        <p:spPr>
          <a:xfrm rot="19130166">
            <a:off x="9065611" y="5119160"/>
            <a:ext cx="423511" cy="288758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39AC25A9-A4CF-4E88-AB2E-7C0CC04D6C57}"/>
              </a:ext>
            </a:extLst>
          </p:cNvPr>
          <p:cNvSpPr/>
          <p:nvPr/>
        </p:nvSpPr>
        <p:spPr>
          <a:xfrm rot="19130166">
            <a:off x="5800267" y="2384953"/>
            <a:ext cx="423511" cy="288758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0B8D057E-C205-4392-9C2E-DACDA91F49A2}"/>
              </a:ext>
            </a:extLst>
          </p:cNvPr>
          <p:cNvSpPr/>
          <p:nvPr/>
        </p:nvSpPr>
        <p:spPr>
          <a:xfrm rot="8100000">
            <a:off x="9911030" y="4578543"/>
            <a:ext cx="423511" cy="288758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24598655-A8B2-4AC9-B26C-38017FAA5432}"/>
              </a:ext>
            </a:extLst>
          </p:cNvPr>
          <p:cNvSpPr/>
          <p:nvPr/>
        </p:nvSpPr>
        <p:spPr>
          <a:xfrm rot="8100000">
            <a:off x="6549434" y="2412229"/>
            <a:ext cx="423511" cy="288758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6691D90A-3134-4D49-8C40-5E1D9797A36A}"/>
              </a:ext>
            </a:extLst>
          </p:cNvPr>
          <p:cNvSpPr/>
          <p:nvPr/>
        </p:nvSpPr>
        <p:spPr>
          <a:xfrm rot="10800000">
            <a:off x="2304686" y="3220750"/>
            <a:ext cx="423511" cy="288758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EB8BDA2D-DD85-412C-87A9-B3298BA3AD78}"/>
              </a:ext>
            </a:extLst>
          </p:cNvPr>
          <p:cNvSpPr/>
          <p:nvPr/>
        </p:nvSpPr>
        <p:spPr>
          <a:xfrm rot="10800000">
            <a:off x="4642025" y="3228773"/>
            <a:ext cx="423511" cy="288758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6F4A712D-D502-4D4F-B564-1A87EAA8CC68}"/>
              </a:ext>
            </a:extLst>
          </p:cNvPr>
          <p:cNvSpPr/>
          <p:nvPr/>
        </p:nvSpPr>
        <p:spPr>
          <a:xfrm rot="10800000">
            <a:off x="2582216" y="2718632"/>
            <a:ext cx="423511" cy="288758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498849BE-E1C0-46D8-887B-50AB4C97159C}"/>
              </a:ext>
            </a:extLst>
          </p:cNvPr>
          <p:cNvSpPr/>
          <p:nvPr/>
        </p:nvSpPr>
        <p:spPr>
          <a:xfrm rot="10800000">
            <a:off x="4919555" y="2726655"/>
            <a:ext cx="423511" cy="288758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3518222-8BE6-4CCA-8857-E8874F7EF543}"/>
              </a:ext>
            </a:extLst>
          </p:cNvPr>
          <p:cNvSpPr txBox="1"/>
          <p:nvPr/>
        </p:nvSpPr>
        <p:spPr>
          <a:xfrm>
            <a:off x="3096179" y="5492313"/>
            <a:ext cx="4802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37D9"/>
                </a:solidFill>
              </a:rPr>
              <a:t>A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D040BDF-918B-4B7D-B4A8-F4B50648DA66}"/>
              </a:ext>
            </a:extLst>
          </p:cNvPr>
          <p:cNvSpPr txBox="1"/>
          <p:nvPr/>
        </p:nvSpPr>
        <p:spPr>
          <a:xfrm>
            <a:off x="3373710" y="5490712"/>
            <a:ext cx="4802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37D9"/>
                </a:solidFill>
              </a:rPr>
              <a:t>B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612999E-C29E-4A00-9586-AAA2F32829F5}"/>
              </a:ext>
            </a:extLst>
          </p:cNvPr>
          <p:cNvSpPr txBox="1"/>
          <p:nvPr/>
        </p:nvSpPr>
        <p:spPr>
          <a:xfrm>
            <a:off x="2647934" y="3074311"/>
            <a:ext cx="4802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37D9"/>
                </a:solidFill>
              </a:rPr>
              <a:t>A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07EA9C5-D57A-4799-8E00-569A76D6AB38}"/>
              </a:ext>
            </a:extLst>
          </p:cNvPr>
          <p:cNvSpPr txBox="1"/>
          <p:nvPr/>
        </p:nvSpPr>
        <p:spPr>
          <a:xfrm>
            <a:off x="4985270" y="3072707"/>
            <a:ext cx="4802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37D9"/>
                </a:solidFill>
              </a:rPr>
              <a:t>A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720FB58-FCCD-4FF5-B20F-0533E8B53CC6}"/>
              </a:ext>
            </a:extLst>
          </p:cNvPr>
          <p:cNvSpPr txBox="1"/>
          <p:nvPr/>
        </p:nvSpPr>
        <p:spPr>
          <a:xfrm>
            <a:off x="5436053" y="2224078"/>
            <a:ext cx="4802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37D9"/>
                </a:solidFill>
              </a:rPr>
              <a:t>A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1565DC8-E277-496C-9EF7-E687489A418E}"/>
              </a:ext>
            </a:extLst>
          </p:cNvPr>
          <p:cNvSpPr txBox="1"/>
          <p:nvPr/>
        </p:nvSpPr>
        <p:spPr>
          <a:xfrm>
            <a:off x="8687793" y="4965674"/>
            <a:ext cx="4802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37D9"/>
                </a:solidFill>
              </a:rPr>
              <a:t>A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0BE6A79-DF02-47A3-AB42-7BCAB74F2005}"/>
              </a:ext>
            </a:extLst>
          </p:cNvPr>
          <p:cNvSpPr txBox="1"/>
          <p:nvPr/>
        </p:nvSpPr>
        <p:spPr>
          <a:xfrm>
            <a:off x="2910093" y="2563021"/>
            <a:ext cx="4802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37D9"/>
                </a:solidFill>
              </a:rPr>
              <a:t>B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AA94822-1152-487F-8102-FEFACC282309}"/>
              </a:ext>
            </a:extLst>
          </p:cNvPr>
          <p:cNvSpPr txBox="1"/>
          <p:nvPr/>
        </p:nvSpPr>
        <p:spPr>
          <a:xfrm>
            <a:off x="5257055" y="2571041"/>
            <a:ext cx="4802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37D9"/>
                </a:solidFill>
              </a:rPr>
              <a:t>B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71D4AE6-E761-44E3-8AC3-DD7AC1C37A5E}"/>
              </a:ext>
            </a:extLst>
          </p:cNvPr>
          <p:cNvSpPr txBox="1"/>
          <p:nvPr/>
        </p:nvSpPr>
        <p:spPr>
          <a:xfrm>
            <a:off x="6853246" y="2078547"/>
            <a:ext cx="4802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37D9"/>
                </a:solidFill>
              </a:rPr>
              <a:t>B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2782B59-F61D-4A31-8F1E-A54738D07667}"/>
              </a:ext>
            </a:extLst>
          </p:cNvPr>
          <p:cNvSpPr txBox="1"/>
          <p:nvPr/>
        </p:nvSpPr>
        <p:spPr>
          <a:xfrm>
            <a:off x="10201236" y="4233003"/>
            <a:ext cx="4802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37D9"/>
                </a:solidFill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3881217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F65696-1859-4F8D-94B4-74D7F9DF2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Gauß-Prozesse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564F2DC0-FC6D-4672-8B57-DC308F955B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28818" y="1492901"/>
            <a:ext cx="4792057" cy="4982404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AFFB5E-4EF7-44CB-A252-744C3326E49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D4E73D-CA09-4F0A-B6C6-3F7DEF237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3BE369-5D52-4DF2-9560-C486950FD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38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FDBFBA7-6CCA-4984-A9AC-92969B084C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2282" y="4446435"/>
            <a:ext cx="3559827" cy="2048120"/>
          </a:xfrm>
          <a:prstGeom prst="rect">
            <a:avLst/>
          </a:prstGeom>
        </p:spPr>
      </p:pic>
      <p:pic>
        <p:nvPicPr>
          <p:cNvPr id="16" name="Picture 15" descr="Chart&#10;&#10;Description automatically generated">
            <a:extLst>
              <a:ext uri="{FF2B5EF4-FFF2-40B4-BE49-F238E27FC236}">
                <a16:creationId xmlns:a16="http://schemas.microsoft.com/office/drawing/2014/main" id="{3A552D6B-C4E9-48FD-AE6E-537ABD6285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947780"/>
            <a:ext cx="4450896" cy="2281085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E1565DC8-E277-496C-9EF7-E687489A418E}"/>
              </a:ext>
            </a:extLst>
          </p:cNvPr>
          <p:cNvSpPr txBox="1"/>
          <p:nvPr/>
        </p:nvSpPr>
        <p:spPr>
          <a:xfrm>
            <a:off x="665515" y="2468626"/>
            <a:ext cx="4792057" cy="769441"/>
          </a:xfrm>
          <a:prstGeom prst="rect">
            <a:avLst/>
          </a:prstGeom>
          <a:solidFill>
            <a:schemeClr val="bg1"/>
          </a:solidFill>
          <a:ln w="28575">
            <a:solidFill>
              <a:srgbClr val="FF37D9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rgbClr val="FF37D9"/>
                </a:solidFill>
              </a:rPr>
              <a:t>FORMATIEREN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4A61E89-6AB9-448C-9CCC-66AB32304986}"/>
              </a:ext>
            </a:extLst>
          </p:cNvPr>
          <p:cNvSpPr txBox="1"/>
          <p:nvPr/>
        </p:nvSpPr>
        <p:spPr>
          <a:xfrm>
            <a:off x="6136841" y="3088322"/>
            <a:ext cx="3845359" cy="769441"/>
          </a:xfrm>
          <a:prstGeom prst="rect">
            <a:avLst/>
          </a:prstGeom>
          <a:solidFill>
            <a:schemeClr val="bg1"/>
          </a:solidFill>
          <a:ln w="28575">
            <a:solidFill>
              <a:srgbClr val="FF37D9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rgbClr val="FF37D9"/>
                </a:solidFill>
              </a:rPr>
              <a:t>MESSEN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A73167E-0ADA-49A6-98F6-0D48623F4B05}"/>
              </a:ext>
            </a:extLst>
          </p:cNvPr>
          <p:cNvSpPr txBox="1"/>
          <p:nvPr/>
        </p:nvSpPr>
        <p:spPr>
          <a:xfrm>
            <a:off x="1140967" y="4325644"/>
            <a:ext cx="3845359" cy="769441"/>
          </a:xfrm>
          <a:prstGeom prst="rect">
            <a:avLst/>
          </a:prstGeom>
          <a:solidFill>
            <a:schemeClr val="bg1"/>
          </a:solidFill>
          <a:ln w="28575">
            <a:solidFill>
              <a:srgbClr val="FF37D9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rgbClr val="FF37D9"/>
                </a:solidFill>
              </a:rPr>
              <a:t>BEWERTEN</a:t>
            </a:r>
          </a:p>
        </p:txBody>
      </p:sp>
    </p:spTree>
    <p:extLst>
      <p:ext uri="{BB962C8B-B14F-4D97-AF65-F5344CB8AC3E}">
        <p14:creationId xmlns:p14="http://schemas.microsoft.com/office/powerpoint/2010/main" val="314947512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hart&#10;&#10;Description automatically generated">
            <a:extLst>
              <a:ext uri="{FF2B5EF4-FFF2-40B4-BE49-F238E27FC236}">
                <a16:creationId xmlns:a16="http://schemas.microsoft.com/office/drawing/2014/main" id="{93DDF837-81D0-414D-B6D0-9B87A210B8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947780"/>
            <a:ext cx="4450896" cy="2281085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3FEE544D-2394-4D41-8B68-EE9EAB0A6AB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-150" t="159" r="47935" b="-159"/>
          <a:stretch/>
        </p:blipFill>
        <p:spPr>
          <a:xfrm>
            <a:off x="6018244" y="1560359"/>
            <a:ext cx="5298433" cy="491494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F65696-1859-4F8D-94B4-74D7F9DF2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 err="1"/>
              <a:t>Gauß-Prozesse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AFFB5E-4EF7-44CB-A252-744C3326E49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D4E73D-CA09-4F0A-B6C6-3F7DEF237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3BE369-5D52-4DF2-9560-C486950FD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39</a:t>
            </a:fld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2E9061F-DCFB-41EB-B35C-ED99D9586E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2282" y="4446435"/>
            <a:ext cx="3559827" cy="204812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4C1B4FB4-331D-4634-82BA-66984F2F1DC2}"/>
              </a:ext>
            </a:extLst>
          </p:cNvPr>
          <p:cNvSpPr/>
          <p:nvPr/>
        </p:nvSpPr>
        <p:spPr>
          <a:xfrm>
            <a:off x="1309622" y="4465841"/>
            <a:ext cx="3417174" cy="1935736"/>
          </a:xfrm>
          <a:prstGeom prst="rect">
            <a:avLst/>
          </a:prstGeom>
          <a:noFill/>
          <a:ln w="57150"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1902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44EC3A-1BD4-4F1C-9826-D9C3D28E6A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Applikation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EED4BC7-0B0C-4A6E-ADBB-4358AD152AF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C25937-C879-4757-A333-EDA1CC604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070B19-E67A-413D-9646-3E111934A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28F5D5A8-CEFE-492F-8FB7-6A6B3A0023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7529" y="1985717"/>
            <a:ext cx="4170232" cy="4079179"/>
          </a:xfrm>
          <a:prstGeom prst="rect">
            <a:avLst/>
          </a:prstGeom>
        </p:spPr>
      </p:pic>
      <p:sp>
        <p:nvSpPr>
          <p:cNvPr id="6" name="Freeform: Shape 5">
            <a:extLst>
              <a:ext uri="{FF2B5EF4-FFF2-40B4-BE49-F238E27FC236}">
                <a16:creationId xmlns:a16="http://schemas.microsoft.com/office/drawing/2014/main" id="{9E0231AA-DEB6-4484-B2CE-F75E14771E32}"/>
              </a:ext>
            </a:extLst>
          </p:cNvPr>
          <p:cNvSpPr/>
          <p:nvPr/>
        </p:nvSpPr>
        <p:spPr>
          <a:xfrm>
            <a:off x="2916455" y="1809549"/>
            <a:ext cx="1973735" cy="914400"/>
          </a:xfrm>
          <a:custGeom>
            <a:avLst/>
            <a:gdLst>
              <a:gd name="connsiteX0" fmla="*/ 0 w 1973735"/>
              <a:gd name="connsiteY0" fmla="*/ 548640 h 914400"/>
              <a:gd name="connsiteX1" fmla="*/ 0 w 1973735"/>
              <a:gd name="connsiteY1" fmla="*/ 548640 h 914400"/>
              <a:gd name="connsiteX2" fmla="*/ 48126 w 1973735"/>
              <a:gd name="connsiteY2" fmla="*/ 625643 h 914400"/>
              <a:gd name="connsiteX3" fmla="*/ 77002 w 1973735"/>
              <a:gd name="connsiteY3" fmla="*/ 644893 h 914400"/>
              <a:gd name="connsiteX4" fmla="*/ 86627 w 1973735"/>
              <a:gd name="connsiteY4" fmla="*/ 673769 h 914400"/>
              <a:gd name="connsiteX5" fmla="*/ 105878 w 1973735"/>
              <a:gd name="connsiteY5" fmla="*/ 760396 h 914400"/>
              <a:gd name="connsiteX6" fmla="*/ 115503 w 1973735"/>
              <a:gd name="connsiteY6" fmla="*/ 808523 h 914400"/>
              <a:gd name="connsiteX7" fmla="*/ 144379 w 1973735"/>
              <a:gd name="connsiteY7" fmla="*/ 827773 h 914400"/>
              <a:gd name="connsiteX8" fmla="*/ 182880 w 1973735"/>
              <a:gd name="connsiteY8" fmla="*/ 847024 h 914400"/>
              <a:gd name="connsiteX9" fmla="*/ 818147 w 1973735"/>
              <a:gd name="connsiteY9" fmla="*/ 856649 h 914400"/>
              <a:gd name="connsiteX10" fmla="*/ 1001027 w 1973735"/>
              <a:gd name="connsiteY10" fmla="*/ 885525 h 914400"/>
              <a:gd name="connsiteX11" fmla="*/ 1049153 w 1973735"/>
              <a:gd name="connsiteY11" fmla="*/ 895150 h 914400"/>
              <a:gd name="connsiteX12" fmla="*/ 1155031 w 1973735"/>
              <a:gd name="connsiteY12" fmla="*/ 914400 h 914400"/>
              <a:gd name="connsiteX13" fmla="*/ 1578543 w 1973735"/>
              <a:gd name="connsiteY13" fmla="*/ 904775 h 914400"/>
              <a:gd name="connsiteX14" fmla="*/ 1636294 w 1973735"/>
              <a:gd name="connsiteY14" fmla="*/ 875899 h 914400"/>
              <a:gd name="connsiteX15" fmla="*/ 1665170 w 1973735"/>
              <a:gd name="connsiteY15" fmla="*/ 866274 h 914400"/>
              <a:gd name="connsiteX16" fmla="*/ 1732547 w 1973735"/>
              <a:gd name="connsiteY16" fmla="*/ 798897 h 914400"/>
              <a:gd name="connsiteX17" fmla="*/ 1761423 w 1973735"/>
              <a:gd name="connsiteY17" fmla="*/ 770022 h 914400"/>
              <a:gd name="connsiteX18" fmla="*/ 1896177 w 1973735"/>
              <a:gd name="connsiteY18" fmla="*/ 654518 h 914400"/>
              <a:gd name="connsiteX19" fmla="*/ 1934678 w 1973735"/>
              <a:gd name="connsiteY19" fmla="*/ 596767 h 914400"/>
              <a:gd name="connsiteX20" fmla="*/ 1953928 w 1973735"/>
              <a:gd name="connsiteY20" fmla="*/ 548640 h 914400"/>
              <a:gd name="connsiteX21" fmla="*/ 1973179 w 1973735"/>
              <a:gd name="connsiteY21" fmla="*/ 490889 h 914400"/>
              <a:gd name="connsiteX22" fmla="*/ 1944303 w 1973735"/>
              <a:gd name="connsiteY22" fmla="*/ 259883 h 914400"/>
              <a:gd name="connsiteX23" fmla="*/ 1925052 w 1973735"/>
              <a:gd name="connsiteY23" fmla="*/ 231007 h 914400"/>
              <a:gd name="connsiteX24" fmla="*/ 1915427 w 1973735"/>
              <a:gd name="connsiteY24" fmla="*/ 202131 h 914400"/>
              <a:gd name="connsiteX25" fmla="*/ 1828800 w 1973735"/>
              <a:gd name="connsiteY25" fmla="*/ 134754 h 914400"/>
              <a:gd name="connsiteX26" fmla="*/ 1799924 w 1973735"/>
              <a:gd name="connsiteY26" fmla="*/ 125129 h 914400"/>
              <a:gd name="connsiteX27" fmla="*/ 1751798 w 1973735"/>
              <a:gd name="connsiteY27" fmla="*/ 96253 h 914400"/>
              <a:gd name="connsiteX28" fmla="*/ 1674796 w 1973735"/>
              <a:gd name="connsiteY28" fmla="*/ 77003 h 914400"/>
              <a:gd name="connsiteX29" fmla="*/ 1636294 w 1973735"/>
              <a:gd name="connsiteY29" fmla="*/ 57752 h 914400"/>
              <a:gd name="connsiteX30" fmla="*/ 1588168 w 1973735"/>
              <a:gd name="connsiteY30" fmla="*/ 48127 h 914400"/>
              <a:gd name="connsiteX31" fmla="*/ 1463040 w 1973735"/>
              <a:gd name="connsiteY31" fmla="*/ 28876 h 914400"/>
              <a:gd name="connsiteX32" fmla="*/ 1386038 w 1973735"/>
              <a:gd name="connsiteY32" fmla="*/ 19251 h 914400"/>
              <a:gd name="connsiteX33" fmla="*/ 1328286 w 1973735"/>
              <a:gd name="connsiteY33" fmla="*/ 9626 h 914400"/>
              <a:gd name="connsiteX34" fmla="*/ 1222408 w 1973735"/>
              <a:gd name="connsiteY34" fmla="*/ 0 h 914400"/>
              <a:gd name="connsiteX35" fmla="*/ 519764 w 1973735"/>
              <a:gd name="connsiteY35" fmla="*/ 19251 h 914400"/>
              <a:gd name="connsiteX36" fmla="*/ 452387 w 1973735"/>
              <a:gd name="connsiteY36" fmla="*/ 38502 h 914400"/>
              <a:gd name="connsiteX37" fmla="*/ 423511 w 1973735"/>
              <a:gd name="connsiteY37" fmla="*/ 57752 h 914400"/>
              <a:gd name="connsiteX38" fmla="*/ 385010 w 1973735"/>
              <a:gd name="connsiteY38" fmla="*/ 67377 h 914400"/>
              <a:gd name="connsiteX39" fmla="*/ 356134 w 1973735"/>
              <a:gd name="connsiteY39" fmla="*/ 86628 h 914400"/>
              <a:gd name="connsiteX40" fmla="*/ 317633 w 1973735"/>
              <a:gd name="connsiteY40" fmla="*/ 105878 h 914400"/>
              <a:gd name="connsiteX41" fmla="*/ 298383 w 1973735"/>
              <a:gd name="connsiteY41" fmla="*/ 134754 h 914400"/>
              <a:gd name="connsiteX42" fmla="*/ 269507 w 1973735"/>
              <a:gd name="connsiteY42" fmla="*/ 154005 h 914400"/>
              <a:gd name="connsiteX43" fmla="*/ 231006 w 1973735"/>
              <a:gd name="connsiteY43" fmla="*/ 182880 h 914400"/>
              <a:gd name="connsiteX44" fmla="*/ 115503 w 1973735"/>
              <a:gd name="connsiteY44" fmla="*/ 279133 h 914400"/>
              <a:gd name="connsiteX45" fmla="*/ 96252 w 1973735"/>
              <a:gd name="connsiteY45" fmla="*/ 317634 h 914400"/>
              <a:gd name="connsiteX46" fmla="*/ 77002 w 1973735"/>
              <a:gd name="connsiteY46" fmla="*/ 346510 h 914400"/>
              <a:gd name="connsiteX47" fmla="*/ 48126 w 1973735"/>
              <a:gd name="connsiteY47" fmla="*/ 404262 h 914400"/>
              <a:gd name="connsiteX48" fmla="*/ 38501 w 1973735"/>
              <a:gd name="connsiteY48" fmla="*/ 481264 h 914400"/>
              <a:gd name="connsiteX49" fmla="*/ 0 w 1973735"/>
              <a:gd name="connsiteY49" fmla="*/ 54864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1973735" h="914400">
                <a:moveTo>
                  <a:pt x="0" y="548640"/>
                </a:moveTo>
                <a:lnTo>
                  <a:pt x="0" y="548640"/>
                </a:lnTo>
                <a:cubicBezTo>
                  <a:pt x="16042" y="574308"/>
                  <a:pt x="29218" y="602007"/>
                  <a:pt x="48126" y="625643"/>
                </a:cubicBezTo>
                <a:cubicBezTo>
                  <a:pt x="55353" y="634676"/>
                  <a:pt x="69775" y="635860"/>
                  <a:pt x="77002" y="644893"/>
                </a:cubicBezTo>
                <a:cubicBezTo>
                  <a:pt x="83340" y="652816"/>
                  <a:pt x="84166" y="663926"/>
                  <a:pt x="86627" y="673769"/>
                </a:cubicBezTo>
                <a:cubicBezTo>
                  <a:pt x="93801" y="702466"/>
                  <a:pt x="99680" y="731473"/>
                  <a:pt x="105878" y="760396"/>
                </a:cubicBezTo>
                <a:cubicBezTo>
                  <a:pt x="109306" y="776393"/>
                  <a:pt x="107386" y="794319"/>
                  <a:pt x="115503" y="808523"/>
                </a:cubicBezTo>
                <a:cubicBezTo>
                  <a:pt x="121242" y="818567"/>
                  <a:pt x="134335" y="822034"/>
                  <a:pt x="144379" y="827773"/>
                </a:cubicBezTo>
                <a:cubicBezTo>
                  <a:pt x="156837" y="834892"/>
                  <a:pt x="168545" y="846410"/>
                  <a:pt x="182880" y="847024"/>
                </a:cubicBezTo>
                <a:cubicBezTo>
                  <a:pt x="394466" y="856092"/>
                  <a:pt x="606391" y="853441"/>
                  <a:pt x="818147" y="856649"/>
                </a:cubicBezTo>
                <a:cubicBezTo>
                  <a:pt x="891953" y="905851"/>
                  <a:pt x="825993" y="868855"/>
                  <a:pt x="1001027" y="885525"/>
                </a:cubicBezTo>
                <a:cubicBezTo>
                  <a:pt x="1017313" y="887076"/>
                  <a:pt x="1033016" y="892461"/>
                  <a:pt x="1049153" y="895150"/>
                </a:cubicBezTo>
                <a:cubicBezTo>
                  <a:pt x="1152618" y="912394"/>
                  <a:pt x="1081113" y="895921"/>
                  <a:pt x="1155031" y="914400"/>
                </a:cubicBezTo>
                <a:cubicBezTo>
                  <a:pt x="1296202" y="911192"/>
                  <a:pt x="1437786" y="916036"/>
                  <a:pt x="1578543" y="904775"/>
                </a:cubicBezTo>
                <a:cubicBezTo>
                  <a:pt x="1599997" y="903059"/>
                  <a:pt x="1616626" y="884640"/>
                  <a:pt x="1636294" y="875899"/>
                </a:cubicBezTo>
                <a:cubicBezTo>
                  <a:pt x="1645565" y="871778"/>
                  <a:pt x="1655545" y="869482"/>
                  <a:pt x="1665170" y="866274"/>
                </a:cubicBezTo>
                <a:lnTo>
                  <a:pt x="1732547" y="798897"/>
                </a:lnTo>
                <a:cubicBezTo>
                  <a:pt x="1742172" y="789272"/>
                  <a:pt x="1750794" y="778525"/>
                  <a:pt x="1761423" y="770022"/>
                </a:cubicBezTo>
                <a:cubicBezTo>
                  <a:pt x="1871848" y="681681"/>
                  <a:pt x="1828622" y="722073"/>
                  <a:pt x="1896177" y="654518"/>
                </a:cubicBezTo>
                <a:cubicBezTo>
                  <a:pt x="1921623" y="578181"/>
                  <a:pt x="1883177" y="679170"/>
                  <a:pt x="1934678" y="596767"/>
                </a:cubicBezTo>
                <a:cubicBezTo>
                  <a:pt x="1943835" y="582115"/>
                  <a:pt x="1948023" y="564878"/>
                  <a:pt x="1953928" y="548640"/>
                </a:cubicBezTo>
                <a:cubicBezTo>
                  <a:pt x="1960863" y="529570"/>
                  <a:pt x="1973179" y="490889"/>
                  <a:pt x="1973179" y="490889"/>
                </a:cubicBezTo>
                <a:cubicBezTo>
                  <a:pt x="1965780" y="342928"/>
                  <a:pt x="1991628" y="342702"/>
                  <a:pt x="1944303" y="259883"/>
                </a:cubicBezTo>
                <a:cubicBezTo>
                  <a:pt x="1938564" y="249839"/>
                  <a:pt x="1931469" y="240632"/>
                  <a:pt x="1925052" y="231007"/>
                </a:cubicBezTo>
                <a:cubicBezTo>
                  <a:pt x="1921844" y="221382"/>
                  <a:pt x="1921055" y="210573"/>
                  <a:pt x="1915427" y="202131"/>
                </a:cubicBezTo>
                <a:cubicBezTo>
                  <a:pt x="1901190" y="180776"/>
                  <a:pt x="1845189" y="140217"/>
                  <a:pt x="1828800" y="134754"/>
                </a:cubicBezTo>
                <a:cubicBezTo>
                  <a:pt x="1819175" y="131546"/>
                  <a:pt x="1808999" y="129666"/>
                  <a:pt x="1799924" y="125129"/>
                </a:cubicBezTo>
                <a:cubicBezTo>
                  <a:pt x="1783191" y="116762"/>
                  <a:pt x="1768531" y="104620"/>
                  <a:pt x="1751798" y="96253"/>
                </a:cubicBezTo>
                <a:cubicBezTo>
                  <a:pt x="1732068" y="86388"/>
                  <a:pt x="1693099" y="80663"/>
                  <a:pt x="1674796" y="77003"/>
                </a:cubicBezTo>
                <a:cubicBezTo>
                  <a:pt x="1661962" y="70586"/>
                  <a:pt x="1649907" y="62290"/>
                  <a:pt x="1636294" y="57752"/>
                </a:cubicBezTo>
                <a:cubicBezTo>
                  <a:pt x="1620774" y="52579"/>
                  <a:pt x="1604305" y="50817"/>
                  <a:pt x="1588168" y="48127"/>
                </a:cubicBezTo>
                <a:cubicBezTo>
                  <a:pt x="1546542" y="41189"/>
                  <a:pt x="1504816" y="34844"/>
                  <a:pt x="1463040" y="28876"/>
                </a:cubicBezTo>
                <a:cubicBezTo>
                  <a:pt x="1437433" y="25218"/>
                  <a:pt x="1411645" y="22909"/>
                  <a:pt x="1386038" y="19251"/>
                </a:cubicBezTo>
                <a:cubicBezTo>
                  <a:pt x="1366718" y="16491"/>
                  <a:pt x="1347669" y="11906"/>
                  <a:pt x="1328286" y="9626"/>
                </a:cubicBezTo>
                <a:cubicBezTo>
                  <a:pt x="1293091" y="5485"/>
                  <a:pt x="1257701" y="3209"/>
                  <a:pt x="1222408" y="0"/>
                </a:cubicBezTo>
                <a:lnTo>
                  <a:pt x="519764" y="19251"/>
                </a:lnTo>
                <a:cubicBezTo>
                  <a:pt x="513071" y="19512"/>
                  <a:pt x="461867" y="33762"/>
                  <a:pt x="452387" y="38502"/>
                </a:cubicBezTo>
                <a:cubicBezTo>
                  <a:pt x="442040" y="43675"/>
                  <a:pt x="434144" y="53195"/>
                  <a:pt x="423511" y="57752"/>
                </a:cubicBezTo>
                <a:cubicBezTo>
                  <a:pt x="411352" y="62963"/>
                  <a:pt x="397844" y="64169"/>
                  <a:pt x="385010" y="67377"/>
                </a:cubicBezTo>
                <a:cubicBezTo>
                  <a:pt x="375385" y="73794"/>
                  <a:pt x="366178" y="80889"/>
                  <a:pt x="356134" y="86628"/>
                </a:cubicBezTo>
                <a:cubicBezTo>
                  <a:pt x="343676" y="93747"/>
                  <a:pt x="328656" y="96692"/>
                  <a:pt x="317633" y="105878"/>
                </a:cubicBezTo>
                <a:cubicBezTo>
                  <a:pt x="308746" y="113284"/>
                  <a:pt x="306563" y="126574"/>
                  <a:pt x="298383" y="134754"/>
                </a:cubicBezTo>
                <a:cubicBezTo>
                  <a:pt x="290203" y="142934"/>
                  <a:pt x="278921" y="147281"/>
                  <a:pt x="269507" y="154005"/>
                </a:cubicBezTo>
                <a:cubicBezTo>
                  <a:pt x="256453" y="163329"/>
                  <a:pt x="244148" y="173681"/>
                  <a:pt x="231006" y="182880"/>
                </a:cubicBezTo>
                <a:cubicBezTo>
                  <a:pt x="196990" y="206691"/>
                  <a:pt x="135031" y="240077"/>
                  <a:pt x="115503" y="279133"/>
                </a:cubicBezTo>
                <a:cubicBezTo>
                  <a:pt x="109086" y="291967"/>
                  <a:pt x="103371" y="305176"/>
                  <a:pt x="96252" y="317634"/>
                </a:cubicBezTo>
                <a:cubicBezTo>
                  <a:pt x="90513" y="327678"/>
                  <a:pt x="82175" y="336163"/>
                  <a:pt x="77002" y="346510"/>
                </a:cubicBezTo>
                <a:cubicBezTo>
                  <a:pt x="37157" y="426203"/>
                  <a:pt x="103291" y="321516"/>
                  <a:pt x="48126" y="404262"/>
                </a:cubicBezTo>
                <a:cubicBezTo>
                  <a:pt x="44918" y="429929"/>
                  <a:pt x="42434" y="455698"/>
                  <a:pt x="38501" y="481264"/>
                </a:cubicBezTo>
                <a:cubicBezTo>
                  <a:pt x="26988" y="556098"/>
                  <a:pt x="6417" y="537411"/>
                  <a:pt x="0" y="54864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C0755196-B639-468B-A295-1F9FDADB3C0A}"/>
              </a:ext>
            </a:extLst>
          </p:cNvPr>
          <p:cNvSpPr/>
          <p:nvPr/>
        </p:nvSpPr>
        <p:spPr>
          <a:xfrm>
            <a:off x="2837833" y="3705726"/>
            <a:ext cx="1695666" cy="559258"/>
          </a:xfrm>
          <a:custGeom>
            <a:avLst/>
            <a:gdLst>
              <a:gd name="connsiteX0" fmla="*/ 1666790 w 1695666"/>
              <a:gd name="connsiteY0" fmla="*/ 77002 h 559258"/>
              <a:gd name="connsiteX1" fmla="*/ 1666790 w 1695666"/>
              <a:gd name="connsiteY1" fmla="*/ 77002 h 559258"/>
              <a:gd name="connsiteX2" fmla="*/ 1426159 w 1695666"/>
              <a:gd name="connsiteY2" fmla="*/ 105878 h 559258"/>
              <a:gd name="connsiteX3" fmla="*/ 1358782 w 1695666"/>
              <a:gd name="connsiteY3" fmla="*/ 115503 h 559258"/>
              <a:gd name="connsiteX4" fmla="*/ 1272154 w 1695666"/>
              <a:gd name="connsiteY4" fmla="*/ 125129 h 559258"/>
              <a:gd name="connsiteX5" fmla="*/ 916020 w 1695666"/>
              <a:gd name="connsiteY5" fmla="*/ 144379 h 559258"/>
              <a:gd name="connsiteX6" fmla="*/ 579135 w 1695666"/>
              <a:gd name="connsiteY6" fmla="*/ 144379 h 559258"/>
              <a:gd name="connsiteX7" fmla="*/ 521384 w 1695666"/>
              <a:gd name="connsiteY7" fmla="*/ 134754 h 559258"/>
              <a:gd name="connsiteX8" fmla="*/ 454007 w 1695666"/>
              <a:gd name="connsiteY8" fmla="*/ 115503 h 559258"/>
              <a:gd name="connsiteX9" fmla="*/ 396255 w 1695666"/>
              <a:gd name="connsiteY9" fmla="*/ 67377 h 559258"/>
              <a:gd name="connsiteX10" fmla="*/ 300003 w 1695666"/>
              <a:gd name="connsiteY10" fmla="*/ 28876 h 559258"/>
              <a:gd name="connsiteX11" fmla="*/ 271127 w 1695666"/>
              <a:gd name="connsiteY11" fmla="*/ 19251 h 559258"/>
              <a:gd name="connsiteX12" fmla="*/ 203750 w 1695666"/>
              <a:gd name="connsiteY12" fmla="*/ 0 h 559258"/>
              <a:gd name="connsiteX13" fmla="*/ 88247 w 1695666"/>
              <a:gd name="connsiteY13" fmla="*/ 9626 h 559258"/>
              <a:gd name="connsiteX14" fmla="*/ 59371 w 1695666"/>
              <a:gd name="connsiteY14" fmla="*/ 67377 h 559258"/>
              <a:gd name="connsiteX15" fmla="*/ 40121 w 1695666"/>
              <a:gd name="connsiteY15" fmla="*/ 105878 h 559258"/>
              <a:gd name="connsiteX16" fmla="*/ 30495 w 1695666"/>
              <a:gd name="connsiteY16" fmla="*/ 134754 h 559258"/>
              <a:gd name="connsiteX17" fmla="*/ 1620 w 1695666"/>
              <a:gd name="connsiteY17" fmla="*/ 154005 h 559258"/>
              <a:gd name="connsiteX18" fmla="*/ 11245 w 1695666"/>
              <a:gd name="connsiteY18" fmla="*/ 288758 h 559258"/>
              <a:gd name="connsiteX19" fmla="*/ 88247 w 1695666"/>
              <a:gd name="connsiteY19" fmla="*/ 327259 h 559258"/>
              <a:gd name="connsiteX20" fmla="*/ 126748 w 1695666"/>
              <a:gd name="connsiteY20" fmla="*/ 356135 h 559258"/>
              <a:gd name="connsiteX21" fmla="*/ 184500 w 1695666"/>
              <a:gd name="connsiteY21" fmla="*/ 385011 h 559258"/>
              <a:gd name="connsiteX22" fmla="*/ 213375 w 1695666"/>
              <a:gd name="connsiteY22" fmla="*/ 404261 h 559258"/>
              <a:gd name="connsiteX23" fmla="*/ 251876 w 1695666"/>
              <a:gd name="connsiteY23" fmla="*/ 413887 h 559258"/>
              <a:gd name="connsiteX24" fmla="*/ 290378 w 1695666"/>
              <a:gd name="connsiteY24" fmla="*/ 433137 h 559258"/>
              <a:gd name="connsiteX25" fmla="*/ 338504 w 1695666"/>
              <a:gd name="connsiteY25" fmla="*/ 442762 h 559258"/>
              <a:gd name="connsiteX26" fmla="*/ 415506 w 1695666"/>
              <a:gd name="connsiteY26" fmla="*/ 462013 h 559258"/>
              <a:gd name="connsiteX27" fmla="*/ 463632 w 1695666"/>
              <a:gd name="connsiteY27" fmla="*/ 471638 h 559258"/>
              <a:gd name="connsiteX28" fmla="*/ 531009 w 1695666"/>
              <a:gd name="connsiteY28" fmla="*/ 490889 h 559258"/>
              <a:gd name="connsiteX29" fmla="*/ 627262 w 1695666"/>
              <a:gd name="connsiteY29" fmla="*/ 510139 h 559258"/>
              <a:gd name="connsiteX30" fmla="*/ 1483910 w 1695666"/>
              <a:gd name="connsiteY30" fmla="*/ 510139 h 559258"/>
              <a:gd name="connsiteX31" fmla="*/ 1541662 w 1695666"/>
              <a:gd name="connsiteY31" fmla="*/ 490889 h 559258"/>
              <a:gd name="connsiteX32" fmla="*/ 1570538 w 1695666"/>
              <a:gd name="connsiteY32" fmla="*/ 481263 h 559258"/>
              <a:gd name="connsiteX33" fmla="*/ 1599413 w 1695666"/>
              <a:gd name="connsiteY33" fmla="*/ 423512 h 559258"/>
              <a:gd name="connsiteX34" fmla="*/ 1609039 w 1695666"/>
              <a:gd name="connsiteY34" fmla="*/ 394636 h 559258"/>
              <a:gd name="connsiteX35" fmla="*/ 1637914 w 1695666"/>
              <a:gd name="connsiteY35" fmla="*/ 365760 h 559258"/>
              <a:gd name="connsiteX36" fmla="*/ 1676415 w 1695666"/>
              <a:gd name="connsiteY36" fmla="*/ 288758 h 559258"/>
              <a:gd name="connsiteX37" fmla="*/ 1695666 w 1695666"/>
              <a:gd name="connsiteY37" fmla="*/ 250257 h 559258"/>
              <a:gd name="connsiteX38" fmla="*/ 1686041 w 1695666"/>
              <a:gd name="connsiteY38" fmla="*/ 144379 h 559258"/>
              <a:gd name="connsiteX39" fmla="*/ 1666790 w 1695666"/>
              <a:gd name="connsiteY39" fmla="*/ 77002 h 559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695666" h="559258">
                <a:moveTo>
                  <a:pt x="1666790" y="77002"/>
                </a:moveTo>
                <a:lnTo>
                  <a:pt x="1666790" y="77002"/>
                </a:lnTo>
                <a:cubicBezTo>
                  <a:pt x="1510872" y="111651"/>
                  <a:pt x="1642865" y="87035"/>
                  <a:pt x="1426159" y="105878"/>
                </a:cubicBezTo>
                <a:cubicBezTo>
                  <a:pt x="1403557" y="107843"/>
                  <a:pt x="1381294" y="112689"/>
                  <a:pt x="1358782" y="115503"/>
                </a:cubicBezTo>
                <a:cubicBezTo>
                  <a:pt x="1329953" y="119107"/>
                  <a:pt x="1301107" y="122716"/>
                  <a:pt x="1272154" y="125129"/>
                </a:cubicBezTo>
                <a:cubicBezTo>
                  <a:pt x="1151835" y="135156"/>
                  <a:pt x="1037434" y="138860"/>
                  <a:pt x="916020" y="144379"/>
                </a:cubicBezTo>
                <a:cubicBezTo>
                  <a:pt x="791437" y="185910"/>
                  <a:pt x="879662" y="160197"/>
                  <a:pt x="579135" y="144379"/>
                </a:cubicBezTo>
                <a:cubicBezTo>
                  <a:pt x="559646" y="143353"/>
                  <a:pt x="540521" y="138581"/>
                  <a:pt x="521384" y="134754"/>
                </a:cubicBezTo>
                <a:cubicBezTo>
                  <a:pt x="491164" y="128710"/>
                  <a:pt x="481532" y="124678"/>
                  <a:pt x="454007" y="115503"/>
                </a:cubicBezTo>
                <a:cubicBezTo>
                  <a:pt x="427465" y="88962"/>
                  <a:pt x="427521" y="85243"/>
                  <a:pt x="396255" y="67377"/>
                </a:cubicBezTo>
                <a:cubicBezTo>
                  <a:pt x="356604" y="44720"/>
                  <a:pt x="347325" y="44650"/>
                  <a:pt x="300003" y="28876"/>
                </a:cubicBezTo>
                <a:cubicBezTo>
                  <a:pt x="290378" y="25668"/>
                  <a:pt x="280970" y="21712"/>
                  <a:pt x="271127" y="19251"/>
                </a:cubicBezTo>
                <a:cubicBezTo>
                  <a:pt x="222783" y="7165"/>
                  <a:pt x="245176" y="13810"/>
                  <a:pt x="203750" y="0"/>
                </a:cubicBezTo>
                <a:cubicBezTo>
                  <a:pt x="165249" y="3209"/>
                  <a:pt x="125395" y="-988"/>
                  <a:pt x="88247" y="9626"/>
                </a:cubicBezTo>
                <a:cubicBezTo>
                  <a:pt x="73189" y="13928"/>
                  <a:pt x="64040" y="56483"/>
                  <a:pt x="59371" y="67377"/>
                </a:cubicBezTo>
                <a:cubicBezTo>
                  <a:pt x="53719" y="80565"/>
                  <a:pt x="45773" y="92690"/>
                  <a:pt x="40121" y="105878"/>
                </a:cubicBezTo>
                <a:cubicBezTo>
                  <a:pt x="36124" y="115204"/>
                  <a:pt x="36833" y="126831"/>
                  <a:pt x="30495" y="134754"/>
                </a:cubicBezTo>
                <a:cubicBezTo>
                  <a:pt x="23269" y="143787"/>
                  <a:pt x="11245" y="147588"/>
                  <a:pt x="1620" y="154005"/>
                </a:cubicBezTo>
                <a:cubicBezTo>
                  <a:pt x="4828" y="198923"/>
                  <a:pt x="-8894" y="248480"/>
                  <a:pt x="11245" y="288758"/>
                </a:cubicBezTo>
                <a:cubicBezTo>
                  <a:pt x="24079" y="314425"/>
                  <a:pt x="65290" y="310041"/>
                  <a:pt x="88247" y="327259"/>
                </a:cubicBezTo>
                <a:cubicBezTo>
                  <a:pt x="101081" y="336884"/>
                  <a:pt x="112992" y="347881"/>
                  <a:pt x="126748" y="356135"/>
                </a:cubicBezTo>
                <a:cubicBezTo>
                  <a:pt x="145204" y="367208"/>
                  <a:pt x="165686" y="374559"/>
                  <a:pt x="184500" y="385011"/>
                </a:cubicBezTo>
                <a:cubicBezTo>
                  <a:pt x="194612" y="390629"/>
                  <a:pt x="202743" y="399704"/>
                  <a:pt x="213375" y="404261"/>
                </a:cubicBezTo>
                <a:cubicBezTo>
                  <a:pt x="225534" y="409472"/>
                  <a:pt x="239490" y="409242"/>
                  <a:pt x="251876" y="413887"/>
                </a:cubicBezTo>
                <a:cubicBezTo>
                  <a:pt x="265311" y="418925"/>
                  <a:pt x="276766" y="428600"/>
                  <a:pt x="290378" y="433137"/>
                </a:cubicBezTo>
                <a:cubicBezTo>
                  <a:pt x="305898" y="438310"/>
                  <a:pt x="322563" y="439083"/>
                  <a:pt x="338504" y="442762"/>
                </a:cubicBezTo>
                <a:cubicBezTo>
                  <a:pt x="364284" y="448711"/>
                  <a:pt x="389562" y="456824"/>
                  <a:pt x="415506" y="462013"/>
                </a:cubicBezTo>
                <a:cubicBezTo>
                  <a:pt x="431548" y="465221"/>
                  <a:pt x="447662" y="468089"/>
                  <a:pt x="463632" y="471638"/>
                </a:cubicBezTo>
                <a:cubicBezTo>
                  <a:pt x="531346" y="486685"/>
                  <a:pt x="474727" y="474808"/>
                  <a:pt x="531009" y="490889"/>
                </a:cubicBezTo>
                <a:cubicBezTo>
                  <a:pt x="571209" y="502375"/>
                  <a:pt x="581888" y="502577"/>
                  <a:pt x="627262" y="510139"/>
                </a:cubicBezTo>
                <a:cubicBezTo>
                  <a:pt x="916152" y="606442"/>
                  <a:pt x="694029" y="535896"/>
                  <a:pt x="1483910" y="510139"/>
                </a:cubicBezTo>
                <a:cubicBezTo>
                  <a:pt x="1504191" y="509478"/>
                  <a:pt x="1522411" y="497306"/>
                  <a:pt x="1541662" y="490889"/>
                </a:cubicBezTo>
                <a:lnTo>
                  <a:pt x="1570538" y="481263"/>
                </a:lnTo>
                <a:cubicBezTo>
                  <a:pt x="1594729" y="408689"/>
                  <a:pt x="1562098" y="498142"/>
                  <a:pt x="1599413" y="423512"/>
                </a:cubicBezTo>
                <a:cubicBezTo>
                  <a:pt x="1603950" y="414437"/>
                  <a:pt x="1603411" y="403078"/>
                  <a:pt x="1609039" y="394636"/>
                </a:cubicBezTo>
                <a:cubicBezTo>
                  <a:pt x="1616590" y="383310"/>
                  <a:pt x="1630606" y="377244"/>
                  <a:pt x="1637914" y="365760"/>
                </a:cubicBezTo>
                <a:cubicBezTo>
                  <a:pt x="1653321" y="341549"/>
                  <a:pt x="1663581" y="314425"/>
                  <a:pt x="1676415" y="288758"/>
                </a:cubicBezTo>
                <a:lnTo>
                  <a:pt x="1695666" y="250257"/>
                </a:lnTo>
                <a:cubicBezTo>
                  <a:pt x="1692458" y="214964"/>
                  <a:pt x="1692991" y="179129"/>
                  <a:pt x="1686041" y="144379"/>
                </a:cubicBezTo>
                <a:cubicBezTo>
                  <a:pt x="1683227" y="130309"/>
                  <a:pt x="1669999" y="88232"/>
                  <a:pt x="1666790" y="77002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E8D18EA-BD9D-492A-861D-531327118087}"/>
              </a:ext>
            </a:extLst>
          </p:cNvPr>
          <p:cNvSpPr/>
          <p:nvPr/>
        </p:nvSpPr>
        <p:spPr>
          <a:xfrm>
            <a:off x="2829827" y="4503177"/>
            <a:ext cx="1761559" cy="708678"/>
          </a:xfrm>
          <a:custGeom>
            <a:avLst/>
            <a:gdLst>
              <a:gd name="connsiteX0" fmla="*/ 0 w 1761559"/>
              <a:gd name="connsiteY0" fmla="*/ 434583 h 708678"/>
              <a:gd name="connsiteX1" fmla="*/ 0 w 1761559"/>
              <a:gd name="connsiteY1" fmla="*/ 434583 h 708678"/>
              <a:gd name="connsiteX2" fmla="*/ 77002 w 1761559"/>
              <a:gd name="connsiteY2" fmla="*/ 463459 h 708678"/>
              <a:gd name="connsiteX3" fmla="*/ 105878 w 1761559"/>
              <a:gd name="connsiteY3" fmla="*/ 473084 h 708678"/>
              <a:gd name="connsiteX4" fmla="*/ 154005 w 1761559"/>
              <a:gd name="connsiteY4" fmla="*/ 492335 h 708678"/>
              <a:gd name="connsiteX5" fmla="*/ 192506 w 1761559"/>
              <a:gd name="connsiteY5" fmla="*/ 501960 h 708678"/>
              <a:gd name="connsiteX6" fmla="*/ 221381 w 1761559"/>
              <a:gd name="connsiteY6" fmla="*/ 511585 h 708678"/>
              <a:gd name="connsiteX7" fmla="*/ 240632 w 1761559"/>
              <a:gd name="connsiteY7" fmla="*/ 636714 h 708678"/>
              <a:gd name="connsiteX8" fmla="*/ 221381 w 1761559"/>
              <a:gd name="connsiteY8" fmla="*/ 694465 h 708678"/>
              <a:gd name="connsiteX9" fmla="*/ 866274 w 1761559"/>
              <a:gd name="connsiteY9" fmla="*/ 694465 h 708678"/>
              <a:gd name="connsiteX10" fmla="*/ 924026 w 1761559"/>
              <a:gd name="connsiteY10" fmla="*/ 684840 h 708678"/>
              <a:gd name="connsiteX11" fmla="*/ 1029904 w 1761559"/>
              <a:gd name="connsiteY11" fmla="*/ 675215 h 708678"/>
              <a:gd name="connsiteX12" fmla="*/ 1087655 w 1761559"/>
              <a:gd name="connsiteY12" fmla="*/ 665589 h 708678"/>
              <a:gd name="connsiteX13" fmla="*/ 1155032 w 1761559"/>
              <a:gd name="connsiteY13" fmla="*/ 655964 h 708678"/>
              <a:gd name="connsiteX14" fmla="*/ 1203158 w 1761559"/>
              <a:gd name="connsiteY14" fmla="*/ 646339 h 708678"/>
              <a:gd name="connsiteX15" fmla="*/ 1366788 w 1761559"/>
              <a:gd name="connsiteY15" fmla="*/ 636714 h 708678"/>
              <a:gd name="connsiteX16" fmla="*/ 1395664 w 1761559"/>
              <a:gd name="connsiteY16" fmla="*/ 627088 h 708678"/>
              <a:gd name="connsiteX17" fmla="*/ 1443790 w 1761559"/>
              <a:gd name="connsiteY17" fmla="*/ 617463 h 708678"/>
              <a:gd name="connsiteX18" fmla="*/ 1482291 w 1761559"/>
              <a:gd name="connsiteY18" fmla="*/ 598212 h 708678"/>
              <a:gd name="connsiteX19" fmla="*/ 1511167 w 1761559"/>
              <a:gd name="connsiteY19" fmla="*/ 588587 h 708678"/>
              <a:gd name="connsiteX20" fmla="*/ 1568918 w 1761559"/>
              <a:gd name="connsiteY20" fmla="*/ 530836 h 708678"/>
              <a:gd name="connsiteX21" fmla="*/ 1626670 w 1761559"/>
              <a:gd name="connsiteY21" fmla="*/ 501960 h 708678"/>
              <a:gd name="connsiteX22" fmla="*/ 1655546 w 1761559"/>
              <a:gd name="connsiteY22" fmla="*/ 492335 h 708678"/>
              <a:gd name="connsiteX23" fmla="*/ 1694047 w 1761559"/>
              <a:gd name="connsiteY23" fmla="*/ 434583 h 708678"/>
              <a:gd name="connsiteX24" fmla="*/ 1742173 w 1761559"/>
              <a:gd name="connsiteY24" fmla="*/ 376831 h 708678"/>
              <a:gd name="connsiteX25" fmla="*/ 1761424 w 1761559"/>
              <a:gd name="connsiteY25" fmla="*/ 319080 h 708678"/>
              <a:gd name="connsiteX26" fmla="*/ 1751798 w 1761559"/>
              <a:gd name="connsiteY26" fmla="*/ 203577 h 708678"/>
              <a:gd name="connsiteX27" fmla="*/ 1694047 w 1761559"/>
              <a:gd name="connsiteY27" fmla="*/ 145825 h 708678"/>
              <a:gd name="connsiteX28" fmla="*/ 1665171 w 1761559"/>
              <a:gd name="connsiteY28" fmla="*/ 126575 h 708678"/>
              <a:gd name="connsiteX29" fmla="*/ 1501541 w 1761559"/>
              <a:gd name="connsiteY29" fmla="*/ 88074 h 708678"/>
              <a:gd name="connsiteX30" fmla="*/ 1386038 w 1761559"/>
              <a:gd name="connsiteY30" fmla="*/ 59198 h 708678"/>
              <a:gd name="connsiteX31" fmla="*/ 1328287 w 1761559"/>
              <a:gd name="connsiteY31" fmla="*/ 49572 h 708678"/>
              <a:gd name="connsiteX32" fmla="*/ 1251285 w 1761559"/>
              <a:gd name="connsiteY32" fmla="*/ 30322 h 708678"/>
              <a:gd name="connsiteX33" fmla="*/ 1058779 w 1761559"/>
              <a:gd name="connsiteY33" fmla="*/ 20697 h 708678"/>
              <a:gd name="connsiteX34" fmla="*/ 635268 w 1761559"/>
              <a:gd name="connsiteY34" fmla="*/ 20697 h 708678"/>
              <a:gd name="connsiteX35" fmla="*/ 577516 w 1761559"/>
              <a:gd name="connsiteY35" fmla="*/ 39947 h 708678"/>
              <a:gd name="connsiteX36" fmla="*/ 481264 w 1761559"/>
              <a:gd name="connsiteY36" fmla="*/ 59198 h 708678"/>
              <a:gd name="connsiteX37" fmla="*/ 452388 w 1761559"/>
              <a:gd name="connsiteY37" fmla="*/ 68823 h 708678"/>
              <a:gd name="connsiteX38" fmla="*/ 317634 w 1761559"/>
              <a:gd name="connsiteY38" fmla="*/ 88074 h 708678"/>
              <a:gd name="connsiteX39" fmla="*/ 250257 w 1761559"/>
              <a:gd name="connsiteY39" fmla="*/ 107324 h 708678"/>
              <a:gd name="connsiteX40" fmla="*/ 202131 w 1761559"/>
              <a:gd name="connsiteY40" fmla="*/ 116949 h 708678"/>
              <a:gd name="connsiteX41" fmla="*/ 144379 w 1761559"/>
              <a:gd name="connsiteY41" fmla="*/ 155450 h 708678"/>
              <a:gd name="connsiteX42" fmla="*/ 125129 w 1761559"/>
              <a:gd name="connsiteY42" fmla="*/ 203577 h 708678"/>
              <a:gd name="connsiteX43" fmla="*/ 115504 w 1761559"/>
              <a:gd name="connsiteY43" fmla="*/ 251703 h 708678"/>
              <a:gd name="connsiteX44" fmla="*/ 96253 w 1761559"/>
              <a:gd name="connsiteY44" fmla="*/ 280579 h 708678"/>
              <a:gd name="connsiteX45" fmla="*/ 57752 w 1761559"/>
              <a:gd name="connsiteY45" fmla="*/ 367206 h 708678"/>
              <a:gd name="connsiteX46" fmla="*/ 0 w 1761559"/>
              <a:gd name="connsiteY46" fmla="*/ 434583 h 708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1761559" h="708678">
                <a:moveTo>
                  <a:pt x="0" y="434583"/>
                </a:moveTo>
                <a:lnTo>
                  <a:pt x="0" y="434583"/>
                </a:lnTo>
                <a:lnTo>
                  <a:pt x="77002" y="463459"/>
                </a:lnTo>
                <a:cubicBezTo>
                  <a:pt x="86537" y="466926"/>
                  <a:pt x="96378" y="469522"/>
                  <a:pt x="105878" y="473084"/>
                </a:cubicBezTo>
                <a:cubicBezTo>
                  <a:pt x="122056" y="479151"/>
                  <a:pt x="137614" y="486871"/>
                  <a:pt x="154005" y="492335"/>
                </a:cubicBezTo>
                <a:cubicBezTo>
                  <a:pt x="166555" y="496518"/>
                  <a:pt x="179786" y="498326"/>
                  <a:pt x="192506" y="501960"/>
                </a:cubicBezTo>
                <a:cubicBezTo>
                  <a:pt x="202261" y="504747"/>
                  <a:pt x="211756" y="508377"/>
                  <a:pt x="221381" y="511585"/>
                </a:cubicBezTo>
                <a:cubicBezTo>
                  <a:pt x="276809" y="548538"/>
                  <a:pt x="260292" y="525307"/>
                  <a:pt x="240632" y="636714"/>
                </a:cubicBezTo>
                <a:cubicBezTo>
                  <a:pt x="237106" y="656697"/>
                  <a:pt x="221381" y="694465"/>
                  <a:pt x="221381" y="694465"/>
                </a:cubicBezTo>
                <a:cubicBezTo>
                  <a:pt x="501067" y="715979"/>
                  <a:pt x="380144" y="710669"/>
                  <a:pt x="866274" y="694465"/>
                </a:cubicBezTo>
                <a:cubicBezTo>
                  <a:pt x="885779" y="693815"/>
                  <a:pt x="904643" y="687120"/>
                  <a:pt x="924026" y="684840"/>
                </a:cubicBezTo>
                <a:cubicBezTo>
                  <a:pt x="959221" y="680699"/>
                  <a:pt x="994709" y="679356"/>
                  <a:pt x="1029904" y="675215"/>
                </a:cubicBezTo>
                <a:cubicBezTo>
                  <a:pt x="1049286" y="672935"/>
                  <a:pt x="1068366" y="668557"/>
                  <a:pt x="1087655" y="665589"/>
                </a:cubicBezTo>
                <a:cubicBezTo>
                  <a:pt x="1110078" y="662139"/>
                  <a:pt x="1132654" y="659694"/>
                  <a:pt x="1155032" y="655964"/>
                </a:cubicBezTo>
                <a:cubicBezTo>
                  <a:pt x="1171169" y="653275"/>
                  <a:pt x="1186866" y="647820"/>
                  <a:pt x="1203158" y="646339"/>
                </a:cubicBezTo>
                <a:cubicBezTo>
                  <a:pt x="1257571" y="641392"/>
                  <a:pt x="1312245" y="639922"/>
                  <a:pt x="1366788" y="636714"/>
                </a:cubicBezTo>
                <a:cubicBezTo>
                  <a:pt x="1376413" y="633505"/>
                  <a:pt x="1385821" y="629549"/>
                  <a:pt x="1395664" y="627088"/>
                </a:cubicBezTo>
                <a:cubicBezTo>
                  <a:pt x="1411535" y="623120"/>
                  <a:pt x="1428270" y="622636"/>
                  <a:pt x="1443790" y="617463"/>
                </a:cubicBezTo>
                <a:cubicBezTo>
                  <a:pt x="1457402" y="612926"/>
                  <a:pt x="1469103" y="603864"/>
                  <a:pt x="1482291" y="598212"/>
                </a:cubicBezTo>
                <a:cubicBezTo>
                  <a:pt x="1491617" y="594215"/>
                  <a:pt x="1501542" y="591795"/>
                  <a:pt x="1511167" y="588587"/>
                </a:cubicBezTo>
                <a:cubicBezTo>
                  <a:pt x="1530417" y="569337"/>
                  <a:pt x="1543091" y="539446"/>
                  <a:pt x="1568918" y="530836"/>
                </a:cubicBezTo>
                <a:cubicBezTo>
                  <a:pt x="1641506" y="506638"/>
                  <a:pt x="1552026" y="539281"/>
                  <a:pt x="1626670" y="501960"/>
                </a:cubicBezTo>
                <a:cubicBezTo>
                  <a:pt x="1635745" y="497423"/>
                  <a:pt x="1645921" y="495543"/>
                  <a:pt x="1655546" y="492335"/>
                </a:cubicBezTo>
                <a:cubicBezTo>
                  <a:pt x="1668380" y="473084"/>
                  <a:pt x="1677687" y="450943"/>
                  <a:pt x="1694047" y="434583"/>
                </a:cubicBezTo>
                <a:cubicBezTo>
                  <a:pt x="1731102" y="397527"/>
                  <a:pt x="1715371" y="417033"/>
                  <a:pt x="1742173" y="376831"/>
                </a:cubicBezTo>
                <a:cubicBezTo>
                  <a:pt x="1748590" y="357581"/>
                  <a:pt x="1763109" y="339302"/>
                  <a:pt x="1761424" y="319080"/>
                </a:cubicBezTo>
                <a:cubicBezTo>
                  <a:pt x="1758215" y="280579"/>
                  <a:pt x="1765801" y="239585"/>
                  <a:pt x="1751798" y="203577"/>
                </a:cubicBezTo>
                <a:cubicBezTo>
                  <a:pt x="1741931" y="178204"/>
                  <a:pt x="1716699" y="160926"/>
                  <a:pt x="1694047" y="145825"/>
                </a:cubicBezTo>
                <a:cubicBezTo>
                  <a:pt x="1684422" y="139408"/>
                  <a:pt x="1676145" y="130233"/>
                  <a:pt x="1665171" y="126575"/>
                </a:cubicBezTo>
                <a:cubicBezTo>
                  <a:pt x="1615897" y="110151"/>
                  <a:pt x="1554738" y="98713"/>
                  <a:pt x="1501541" y="88074"/>
                </a:cubicBezTo>
                <a:cubicBezTo>
                  <a:pt x="1446864" y="51621"/>
                  <a:pt x="1488253" y="72827"/>
                  <a:pt x="1386038" y="59198"/>
                </a:cubicBezTo>
                <a:cubicBezTo>
                  <a:pt x="1366693" y="56619"/>
                  <a:pt x="1347370" y="53661"/>
                  <a:pt x="1328287" y="49572"/>
                </a:cubicBezTo>
                <a:cubicBezTo>
                  <a:pt x="1302417" y="44028"/>
                  <a:pt x="1277592" y="33140"/>
                  <a:pt x="1251285" y="30322"/>
                </a:cubicBezTo>
                <a:cubicBezTo>
                  <a:pt x="1187402" y="23478"/>
                  <a:pt x="1122948" y="23905"/>
                  <a:pt x="1058779" y="20697"/>
                </a:cubicBezTo>
                <a:cubicBezTo>
                  <a:pt x="895791" y="-11903"/>
                  <a:pt x="966746" y="-1402"/>
                  <a:pt x="635268" y="20697"/>
                </a:cubicBezTo>
                <a:cubicBezTo>
                  <a:pt x="615021" y="22047"/>
                  <a:pt x="597532" y="36611"/>
                  <a:pt x="577516" y="39947"/>
                </a:cubicBezTo>
                <a:cubicBezTo>
                  <a:pt x="532124" y="47512"/>
                  <a:pt x="521476" y="47709"/>
                  <a:pt x="481264" y="59198"/>
                </a:cubicBezTo>
                <a:cubicBezTo>
                  <a:pt x="471508" y="61985"/>
                  <a:pt x="462292" y="66622"/>
                  <a:pt x="452388" y="68823"/>
                </a:cubicBezTo>
                <a:cubicBezTo>
                  <a:pt x="397868" y="80938"/>
                  <a:pt x="375899" y="78363"/>
                  <a:pt x="317634" y="88074"/>
                </a:cubicBezTo>
                <a:cubicBezTo>
                  <a:pt x="263618" y="97077"/>
                  <a:pt x="296033" y="95880"/>
                  <a:pt x="250257" y="107324"/>
                </a:cubicBezTo>
                <a:cubicBezTo>
                  <a:pt x="234386" y="111292"/>
                  <a:pt x="218173" y="113741"/>
                  <a:pt x="202131" y="116949"/>
                </a:cubicBezTo>
                <a:cubicBezTo>
                  <a:pt x="182880" y="129783"/>
                  <a:pt x="152971" y="133968"/>
                  <a:pt x="144379" y="155450"/>
                </a:cubicBezTo>
                <a:cubicBezTo>
                  <a:pt x="137962" y="171492"/>
                  <a:pt x="130094" y="187028"/>
                  <a:pt x="125129" y="203577"/>
                </a:cubicBezTo>
                <a:cubicBezTo>
                  <a:pt x="120428" y="219247"/>
                  <a:pt x="121248" y="236385"/>
                  <a:pt x="115504" y="251703"/>
                </a:cubicBezTo>
                <a:cubicBezTo>
                  <a:pt x="111442" y="262535"/>
                  <a:pt x="102670" y="270954"/>
                  <a:pt x="96253" y="280579"/>
                </a:cubicBezTo>
                <a:cubicBezTo>
                  <a:pt x="73344" y="349304"/>
                  <a:pt x="88258" y="321446"/>
                  <a:pt x="57752" y="367206"/>
                </a:cubicBezTo>
                <a:cubicBezTo>
                  <a:pt x="47027" y="410109"/>
                  <a:pt x="57482" y="396353"/>
                  <a:pt x="0" y="434583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31042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hart&#10;&#10;Description automatically generated">
            <a:extLst>
              <a:ext uri="{FF2B5EF4-FFF2-40B4-BE49-F238E27FC236}">
                <a16:creationId xmlns:a16="http://schemas.microsoft.com/office/drawing/2014/main" id="{93DDF837-81D0-414D-B6D0-9B87A210B8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947780"/>
            <a:ext cx="4450896" cy="2281085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3FEE544D-2394-4D41-8B68-EE9EAB0A6AB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-150" t="159" r="47935" b="-159"/>
          <a:stretch/>
        </p:blipFill>
        <p:spPr>
          <a:xfrm>
            <a:off x="6018244" y="1560359"/>
            <a:ext cx="5298433" cy="491494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F65696-1859-4F8D-94B4-74D7F9DF2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 err="1"/>
              <a:t>Gauß-Prozesse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AFFB5E-4EF7-44CB-A252-744C3326E49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D4E73D-CA09-4F0A-B6C6-3F7DEF237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3BE369-5D52-4DF2-9560-C486950FD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40</a:t>
            </a:fld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C3F05211-9612-4232-858F-027B33178F73}"/>
              </a:ext>
            </a:extLst>
          </p:cNvPr>
          <p:cNvSpPr/>
          <p:nvPr/>
        </p:nvSpPr>
        <p:spPr>
          <a:xfrm>
            <a:off x="4793383" y="2634935"/>
            <a:ext cx="2662032" cy="390763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06B0102-1231-4D92-8098-06804B0964F8}"/>
              </a:ext>
            </a:extLst>
          </p:cNvPr>
          <p:cNvSpPr/>
          <p:nvPr/>
        </p:nvSpPr>
        <p:spPr>
          <a:xfrm>
            <a:off x="1034491" y="2185049"/>
            <a:ext cx="3758891" cy="1322134"/>
          </a:xfrm>
          <a:prstGeom prst="rect">
            <a:avLst/>
          </a:prstGeom>
          <a:noFill/>
          <a:ln w="57150"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2E9061F-DCFB-41EB-B35C-ED99D9586E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2282" y="4446435"/>
            <a:ext cx="3559827" cy="204812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417822F-4ECA-491E-8CB5-C0BFD20A5007}"/>
              </a:ext>
            </a:extLst>
          </p:cNvPr>
          <p:cNvSpPr txBox="1"/>
          <p:nvPr/>
        </p:nvSpPr>
        <p:spPr>
          <a:xfrm>
            <a:off x="4248382" y="2266843"/>
            <a:ext cx="28105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>
                <a:solidFill>
                  <a:srgbClr val="FF37D9"/>
                </a:solidFill>
              </a:rPr>
              <a:t>Datensatz</a:t>
            </a:r>
            <a:endParaRPr lang="en-US" sz="2800" b="1" dirty="0">
              <a:solidFill>
                <a:srgbClr val="FF37D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434346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hart&#10;&#10;Description automatically generated">
            <a:extLst>
              <a:ext uri="{FF2B5EF4-FFF2-40B4-BE49-F238E27FC236}">
                <a16:creationId xmlns:a16="http://schemas.microsoft.com/office/drawing/2014/main" id="{93DDF837-81D0-414D-B6D0-9B87A210B8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947780"/>
            <a:ext cx="4450896" cy="2281085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3FEE544D-2394-4D41-8B68-EE9EAB0A6AB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-150" t="159" r="47935" b="-159"/>
          <a:stretch/>
        </p:blipFill>
        <p:spPr>
          <a:xfrm>
            <a:off x="6018244" y="1560359"/>
            <a:ext cx="5298433" cy="491494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F65696-1859-4F8D-94B4-74D7F9DF2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 err="1"/>
              <a:t>Gauß-Prozesse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AFFB5E-4EF7-44CB-A252-744C3326E49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D4E73D-CA09-4F0A-B6C6-3F7DEF237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3BE369-5D52-4DF2-9560-C486950FD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41</a:t>
            </a:fld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C3F05211-9612-4232-858F-027B33178F73}"/>
              </a:ext>
            </a:extLst>
          </p:cNvPr>
          <p:cNvSpPr/>
          <p:nvPr/>
        </p:nvSpPr>
        <p:spPr>
          <a:xfrm>
            <a:off x="4793383" y="2634935"/>
            <a:ext cx="2662032" cy="390763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06B0102-1231-4D92-8098-06804B0964F8}"/>
              </a:ext>
            </a:extLst>
          </p:cNvPr>
          <p:cNvSpPr/>
          <p:nvPr/>
        </p:nvSpPr>
        <p:spPr>
          <a:xfrm>
            <a:off x="1034491" y="2185049"/>
            <a:ext cx="3758891" cy="1322134"/>
          </a:xfrm>
          <a:prstGeom prst="rect">
            <a:avLst/>
          </a:prstGeom>
          <a:noFill/>
          <a:ln w="57150"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FC4AC8DC-F711-42C4-9386-09BF36B8E52F}"/>
              </a:ext>
            </a:extLst>
          </p:cNvPr>
          <p:cNvSpPr/>
          <p:nvPr/>
        </p:nvSpPr>
        <p:spPr>
          <a:xfrm rot="8171307">
            <a:off x="6589048" y="5515631"/>
            <a:ext cx="544224" cy="366816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2EFB1878-ED5B-4F76-9E04-930889EF8CAA}"/>
              </a:ext>
            </a:extLst>
          </p:cNvPr>
          <p:cNvSpPr/>
          <p:nvPr/>
        </p:nvSpPr>
        <p:spPr>
          <a:xfrm rot="18900000">
            <a:off x="7982396" y="2935525"/>
            <a:ext cx="2945705" cy="366816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2E9061F-DCFB-41EB-B35C-ED99D9586E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2282" y="4446435"/>
            <a:ext cx="3559827" cy="204812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E70F426-0714-41C0-AB07-F5917771729A}"/>
              </a:ext>
            </a:extLst>
          </p:cNvPr>
          <p:cNvSpPr txBox="1"/>
          <p:nvPr/>
        </p:nvSpPr>
        <p:spPr>
          <a:xfrm rot="18900000">
            <a:off x="6160172" y="4179591"/>
            <a:ext cx="281057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37D9"/>
                </a:solidFill>
              </a:rPr>
              <a:t>360° </a:t>
            </a:r>
          </a:p>
          <a:p>
            <a:pPr algn="ctr"/>
            <a:r>
              <a:rPr lang="en-US" sz="2800" b="1" dirty="0" err="1">
                <a:solidFill>
                  <a:srgbClr val="FF37D9"/>
                </a:solidFill>
              </a:rPr>
              <a:t>Periodizität</a:t>
            </a:r>
            <a:endParaRPr lang="en-US" sz="2800" b="1" dirty="0">
              <a:solidFill>
                <a:srgbClr val="FF37D9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417822F-4ECA-491E-8CB5-C0BFD20A5007}"/>
              </a:ext>
            </a:extLst>
          </p:cNvPr>
          <p:cNvSpPr txBox="1"/>
          <p:nvPr/>
        </p:nvSpPr>
        <p:spPr>
          <a:xfrm>
            <a:off x="4248382" y="2266843"/>
            <a:ext cx="28105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>
                <a:solidFill>
                  <a:srgbClr val="FF37D9"/>
                </a:solidFill>
              </a:rPr>
              <a:t>Datensatz</a:t>
            </a:r>
            <a:endParaRPr lang="en-US" sz="2800" b="1" dirty="0">
              <a:solidFill>
                <a:srgbClr val="FF37D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102288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EE53ECE5-589A-416B-8683-57157FE0B0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2282" y="4446435"/>
            <a:ext cx="3559827" cy="204812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3FEE544D-2394-4D41-8B68-EE9EAB0A6AB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1190"/>
          <a:stretch/>
        </p:blipFill>
        <p:spPr>
          <a:xfrm>
            <a:off x="6018244" y="1560359"/>
            <a:ext cx="4952999" cy="491494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F65696-1859-4F8D-94B4-74D7F9DF2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 err="1"/>
              <a:t>Gauß-Prozesse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AFFB5E-4EF7-44CB-A252-744C3326E49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D4E73D-CA09-4F0A-B6C6-3F7DEF237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3BE369-5D52-4DF2-9560-C486950FD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64396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EE53ECE5-589A-416B-8683-57157FE0B0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2282" y="4446435"/>
            <a:ext cx="3559827" cy="204812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3FEE544D-2394-4D41-8B68-EE9EAB0A6AB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1190"/>
          <a:stretch/>
        </p:blipFill>
        <p:spPr>
          <a:xfrm>
            <a:off x="6018244" y="1560359"/>
            <a:ext cx="4952999" cy="491494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F65696-1859-4F8D-94B4-74D7F9DF2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 err="1"/>
              <a:t>Gauß-Prozesse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AFFB5E-4EF7-44CB-A252-744C3326E49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D4E73D-CA09-4F0A-B6C6-3F7DEF237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3BE369-5D52-4DF2-9560-C486950FD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43</a:t>
            </a:fld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13BCCD1-7437-41ED-9320-B8FBF796CA94}"/>
              </a:ext>
            </a:extLst>
          </p:cNvPr>
          <p:cNvSpPr/>
          <p:nvPr/>
        </p:nvSpPr>
        <p:spPr>
          <a:xfrm>
            <a:off x="2820204" y="5123965"/>
            <a:ext cx="413885" cy="449063"/>
          </a:xfrm>
          <a:prstGeom prst="rect">
            <a:avLst/>
          </a:prstGeom>
          <a:noFill/>
          <a:ln w="38100"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2E9D7FB-1BC1-46EC-8F68-6F5B38B7209C}"/>
              </a:ext>
            </a:extLst>
          </p:cNvPr>
          <p:cNvCxnSpPr>
            <a:cxnSpLocks/>
          </p:cNvCxnSpPr>
          <p:nvPr/>
        </p:nvCxnSpPr>
        <p:spPr>
          <a:xfrm flipV="1">
            <a:off x="6772431" y="1824758"/>
            <a:ext cx="0" cy="4073680"/>
          </a:xfrm>
          <a:prstGeom prst="line">
            <a:avLst/>
          </a:prstGeom>
          <a:ln w="38100">
            <a:solidFill>
              <a:srgbClr val="FF37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671411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EE53ECE5-589A-416B-8683-57157FE0B0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2282" y="4446435"/>
            <a:ext cx="3559827" cy="204812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3FEE544D-2394-4D41-8B68-EE9EAB0A6AB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1190"/>
          <a:stretch/>
        </p:blipFill>
        <p:spPr>
          <a:xfrm>
            <a:off x="6018244" y="1560359"/>
            <a:ext cx="4952999" cy="491494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F65696-1859-4F8D-94B4-74D7F9DF2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 err="1"/>
              <a:t>Gauß-Prozesse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AFFB5E-4EF7-44CB-A252-744C3326E49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D4E73D-CA09-4F0A-B6C6-3F7DEF237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3BE369-5D52-4DF2-9560-C486950FD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44</a:t>
            </a:fld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13BCCD1-7437-41ED-9320-B8FBF796CA94}"/>
              </a:ext>
            </a:extLst>
          </p:cNvPr>
          <p:cNvSpPr/>
          <p:nvPr/>
        </p:nvSpPr>
        <p:spPr>
          <a:xfrm>
            <a:off x="2820204" y="5123965"/>
            <a:ext cx="413885" cy="449063"/>
          </a:xfrm>
          <a:prstGeom prst="rect">
            <a:avLst/>
          </a:prstGeom>
          <a:noFill/>
          <a:ln w="38100"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D632AA4-BCDC-4C2D-8ED2-1D4FDFB5110B}"/>
              </a:ext>
            </a:extLst>
          </p:cNvPr>
          <p:cNvSpPr/>
          <p:nvPr/>
        </p:nvSpPr>
        <p:spPr>
          <a:xfrm>
            <a:off x="3214840" y="5991224"/>
            <a:ext cx="366559" cy="365126"/>
          </a:xfrm>
          <a:prstGeom prst="rect">
            <a:avLst/>
          </a:prstGeom>
          <a:noFill/>
          <a:ln w="38100"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2E9D7FB-1BC1-46EC-8F68-6F5B38B7209C}"/>
              </a:ext>
            </a:extLst>
          </p:cNvPr>
          <p:cNvCxnSpPr>
            <a:cxnSpLocks/>
          </p:cNvCxnSpPr>
          <p:nvPr/>
        </p:nvCxnSpPr>
        <p:spPr>
          <a:xfrm flipV="1">
            <a:off x="6772431" y="1824758"/>
            <a:ext cx="0" cy="4073680"/>
          </a:xfrm>
          <a:prstGeom prst="line">
            <a:avLst/>
          </a:prstGeom>
          <a:ln w="38100">
            <a:solidFill>
              <a:srgbClr val="FF37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52E106F-13BC-4FD9-9ED0-ABD1D0D44681}"/>
              </a:ext>
            </a:extLst>
          </p:cNvPr>
          <p:cNvCxnSpPr>
            <a:cxnSpLocks/>
          </p:cNvCxnSpPr>
          <p:nvPr/>
        </p:nvCxnSpPr>
        <p:spPr>
          <a:xfrm>
            <a:off x="6772431" y="4789928"/>
            <a:ext cx="292512" cy="0"/>
          </a:xfrm>
          <a:prstGeom prst="line">
            <a:avLst/>
          </a:prstGeom>
          <a:ln w="38100">
            <a:solidFill>
              <a:srgbClr val="FF37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768964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EE53ECE5-589A-416B-8683-57157FE0B0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2282" y="4446435"/>
            <a:ext cx="3559827" cy="204812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3FEE544D-2394-4D41-8B68-EE9EAB0A6AB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1190"/>
          <a:stretch/>
        </p:blipFill>
        <p:spPr>
          <a:xfrm>
            <a:off x="6018244" y="1560359"/>
            <a:ext cx="4952999" cy="491494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F65696-1859-4F8D-94B4-74D7F9DF2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 err="1"/>
              <a:t>Gauß-Prozesse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AFFB5E-4EF7-44CB-A252-744C3326E49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D4E73D-CA09-4F0A-B6C6-3F7DEF237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3BE369-5D52-4DF2-9560-C486950FD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45</a:t>
            </a:fld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13BCCD1-7437-41ED-9320-B8FBF796CA94}"/>
              </a:ext>
            </a:extLst>
          </p:cNvPr>
          <p:cNvSpPr/>
          <p:nvPr/>
        </p:nvSpPr>
        <p:spPr>
          <a:xfrm>
            <a:off x="2820204" y="5123965"/>
            <a:ext cx="413885" cy="449063"/>
          </a:xfrm>
          <a:prstGeom prst="rect">
            <a:avLst/>
          </a:prstGeom>
          <a:noFill/>
          <a:ln w="38100"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D632AA4-BCDC-4C2D-8ED2-1D4FDFB5110B}"/>
              </a:ext>
            </a:extLst>
          </p:cNvPr>
          <p:cNvSpPr/>
          <p:nvPr/>
        </p:nvSpPr>
        <p:spPr>
          <a:xfrm>
            <a:off x="3214840" y="5991224"/>
            <a:ext cx="366559" cy="365126"/>
          </a:xfrm>
          <a:prstGeom prst="rect">
            <a:avLst/>
          </a:prstGeom>
          <a:noFill/>
          <a:ln w="38100"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2E9D7FB-1BC1-46EC-8F68-6F5B38B7209C}"/>
              </a:ext>
            </a:extLst>
          </p:cNvPr>
          <p:cNvCxnSpPr>
            <a:cxnSpLocks/>
          </p:cNvCxnSpPr>
          <p:nvPr/>
        </p:nvCxnSpPr>
        <p:spPr>
          <a:xfrm flipV="1">
            <a:off x="6772431" y="1824758"/>
            <a:ext cx="0" cy="4073680"/>
          </a:xfrm>
          <a:prstGeom prst="line">
            <a:avLst/>
          </a:prstGeom>
          <a:ln w="38100">
            <a:solidFill>
              <a:srgbClr val="FF37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52E106F-13BC-4FD9-9ED0-ABD1D0D44681}"/>
              </a:ext>
            </a:extLst>
          </p:cNvPr>
          <p:cNvCxnSpPr>
            <a:cxnSpLocks/>
          </p:cNvCxnSpPr>
          <p:nvPr/>
        </p:nvCxnSpPr>
        <p:spPr>
          <a:xfrm>
            <a:off x="6772431" y="4789928"/>
            <a:ext cx="292512" cy="0"/>
          </a:xfrm>
          <a:prstGeom prst="line">
            <a:avLst/>
          </a:prstGeom>
          <a:ln w="38100">
            <a:solidFill>
              <a:srgbClr val="FF37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3F90EA43-4C8E-486F-BF74-A2F11CA50D4A}"/>
              </a:ext>
            </a:extLst>
          </p:cNvPr>
          <p:cNvSpPr/>
          <p:nvPr/>
        </p:nvSpPr>
        <p:spPr>
          <a:xfrm rot="10800000">
            <a:off x="7060627" y="4641742"/>
            <a:ext cx="544224" cy="283221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6F8C897-089C-4FDC-A285-E8DAA2A5DA5C}"/>
              </a:ext>
            </a:extLst>
          </p:cNvPr>
          <p:cNvSpPr txBox="1"/>
          <p:nvPr/>
        </p:nvSpPr>
        <p:spPr>
          <a:xfrm>
            <a:off x="7682210" y="2560457"/>
            <a:ext cx="240505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>
                <a:solidFill>
                  <a:srgbClr val="FF37D9"/>
                </a:solidFill>
              </a:rPr>
              <a:t>Skalierung</a:t>
            </a:r>
            <a:r>
              <a:rPr lang="en-US" sz="2800" b="1" dirty="0">
                <a:solidFill>
                  <a:srgbClr val="FF37D9"/>
                </a:solidFill>
              </a:rPr>
              <a:t> in </a:t>
            </a:r>
            <a:r>
              <a:rPr lang="en-US" sz="2800" b="1" dirty="0" err="1">
                <a:solidFill>
                  <a:srgbClr val="FF37D9"/>
                </a:solidFill>
              </a:rPr>
              <a:t>Abhängigkeit</a:t>
            </a:r>
            <a:r>
              <a:rPr lang="en-US" sz="2800" b="1" dirty="0">
                <a:solidFill>
                  <a:srgbClr val="FF37D9"/>
                </a:solidFill>
              </a:rPr>
              <a:t> der </a:t>
            </a:r>
            <a:r>
              <a:rPr lang="en-US" sz="2800" b="1" dirty="0" err="1">
                <a:solidFill>
                  <a:srgbClr val="FF37D9"/>
                </a:solidFill>
              </a:rPr>
              <a:t>Datenlage</a:t>
            </a:r>
            <a:endParaRPr lang="en-US" sz="2800" b="1" dirty="0">
              <a:solidFill>
                <a:srgbClr val="FF37D9"/>
              </a:solidFill>
            </a:endParaRPr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DBBE047E-2DCA-47AC-9B5E-9A4BEEAB4A2D}"/>
              </a:ext>
            </a:extLst>
          </p:cNvPr>
          <p:cNvSpPr/>
          <p:nvPr/>
        </p:nvSpPr>
        <p:spPr>
          <a:xfrm>
            <a:off x="6202372" y="4640138"/>
            <a:ext cx="544224" cy="283221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5131C97F-0315-4234-B0A3-0CDC525550FA}"/>
              </a:ext>
            </a:extLst>
          </p:cNvPr>
          <p:cNvSpPr/>
          <p:nvPr/>
        </p:nvSpPr>
        <p:spPr>
          <a:xfrm rot="5400000">
            <a:off x="6499152" y="1414063"/>
            <a:ext cx="544224" cy="283221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D2B3B9CA-6ACE-40AA-A115-89E6864EA0D1}"/>
              </a:ext>
            </a:extLst>
          </p:cNvPr>
          <p:cNvSpPr/>
          <p:nvPr/>
        </p:nvSpPr>
        <p:spPr>
          <a:xfrm rot="16200000">
            <a:off x="6507171" y="6022974"/>
            <a:ext cx="544224" cy="283221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417655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EE53ECE5-589A-416B-8683-57157FE0B0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2282" y="4446435"/>
            <a:ext cx="3559827" cy="204812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3FEE544D-2394-4D41-8B68-EE9EAB0A6AB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1190"/>
          <a:stretch/>
        </p:blipFill>
        <p:spPr>
          <a:xfrm>
            <a:off x="6018244" y="1560359"/>
            <a:ext cx="4952999" cy="491494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F65696-1859-4F8D-94B4-74D7F9DF2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 err="1"/>
              <a:t>Gauß-Prozesse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AFFB5E-4EF7-44CB-A252-744C3326E49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D4E73D-CA09-4F0A-B6C6-3F7DEF237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3BE369-5D52-4DF2-9560-C486950FD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46</a:t>
            </a:fld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13BCCD1-7437-41ED-9320-B8FBF796CA94}"/>
              </a:ext>
            </a:extLst>
          </p:cNvPr>
          <p:cNvSpPr/>
          <p:nvPr/>
        </p:nvSpPr>
        <p:spPr>
          <a:xfrm>
            <a:off x="2820204" y="5123965"/>
            <a:ext cx="413885" cy="449063"/>
          </a:xfrm>
          <a:prstGeom prst="rect">
            <a:avLst/>
          </a:prstGeom>
          <a:noFill/>
          <a:ln w="38100"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D632AA4-BCDC-4C2D-8ED2-1D4FDFB5110B}"/>
              </a:ext>
            </a:extLst>
          </p:cNvPr>
          <p:cNvSpPr/>
          <p:nvPr/>
        </p:nvSpPr>
        <p:spPr>
          <a:xfrm>
            <a:off x="3214840" y="5991224"/>
            <a:ext cx="366559" cy="365126"/>
          </a:xfrm>
          <a:prstGeom prst="rect">
            <a:avLst/>
          </a:prstGeom>
          <a:noFill/>
          <a:ln w="38100"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2E9D7FB-1BC1-46EC-8F68-6F5B38B7209C}"/>
              </a:ext>
            </a:extLst>
          </p:cNvPr>
          <p:cNvCxnSpPr>
            <a:cxnSpLocks/>
          </p:cNvCxnSpPr>
          <p:nvPr/>
        </p:nvCxnSpPr>
        <p:spPr>
          <a:xfrm flipV="1">
            <a:off x="6772431" y="1824758"/>
            <a:ext cx="0" cy="4073680"/>
          </a:xfrm>
          <a:prstGeom prst="line">
            <a:avLst/>
          </a:prstGeom>
          <a:ln w="38100">
            <a:solidFill>
              <a:srgbClr val="FF37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52E106F-13BC-4FD9-9ED0-ABD1D0D44681}"/>
              </a:ext>
            </a:extLst>
          </p:cNvPr>
          <p:cNvCxnSpPr>
            <a:cxnSpLocks/>
          </p:cNvCxnSpPr>
          <p:nvPr/>
        </p:nvCxnSpPr>
        <p:spPr>
          <a:xfrm>
            <a:off x="6772431" y="4789928"/>
            <a:ext cx="292512" cy="0"/>
          </a:xfrm>
          <a:prstGeom prst="line">
            <a:avLst/>
          </a:prstGeom>
          <a:ln w="38100">
            <a:solidFill>
              <a:srgbClr val="FF37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3F90EA43-4C8E-486F-BF74-A2F11CA50D4A}"/>
              </a:ext>
            </a:extLst>
          </p:cNvPr>
          <p:cNvSpPr/>
          <p:nvPr/>
        </p:nvSpPr>
        <p:spPr>
          <a:xfrm rot="10800000">
            <a:off x="7060627" y="4641742"/>
            <a:ext cx="544224" cy="283221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6F8C897-089C-4FDC-A285-E8DAA2A5DA5C}"/>
              </a:ext>
            </a:extLst>
          </p:cNvPr>
          <p:cNvSpPr txBox="1"/>
          <p:nvPr/>
        </p:nvSpPr>
        <p:spPr>
          <a:xfrm>
            <a:off x="7682210" y="2560457"/>
            <a:ext cx="240505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>
                <a:solidFill>
                  <a:srgbClr val="FF37D9"/>
                </a:solidFill>
              </a:rPr>
              <a:t>Skalierung</a:t>
            </a:r>
            <a:r>
              <a:rPr lang="en-US" sz="2800" b="1" dirty="0">
                <a:solidFill>
                  <a:srgbClr val="FF37D9"/>
                </a:solidFill>
              </a:rPr>
              <a:t> in </a:t>
            </a:r>
            <a:r>
              <a:rPr lang="en-US" sz="2800" b="1" dirty="0" err="1">
                <a:solidFill>
                  <a:srgbClr val="FF37D9"/>
                </a:solidFill>
              </a:rPr>
              <a:t>Abhängigkeit</a:t>
            </a:r>
            <a:r>
              <a:rPr lang="en-US" sz="2800" b="1" dirty="0">
                <a:solidFill>
                  <a:srgbClr val="FF37D9"/>
                </a:solidFill>
              </a:rPr>
              <a:t> der </a:t>
            </a:r>
            <a:r>
              <a:rPr lang="en-US" sz="2800" b="1" dirty="0" err="1">
                <a:solidFill>
                  <a:srgbClr val="FF37D9"/>
                </a:solidFill>
              </a:rPr>
              <a:t>Datenlage</a:t>
            </a:r>
            <a:endParaRPr lang="en-US" sz="2800" b="1" dirty="0">
              <a:solidFill>
                <a:srgbClr val="FF37D9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4B62E5B-A175-40AC-A75C-5A3E6B73E8D6}"/>
              </a:ext>
            </a:extLst>
          </p:cNvPr>
          <p:cNvSpPr txBox="1"/>
          <p:nvPr/>
        </p:nvSpPr>
        <p:spPr>
          <a:xfrm>
            <a:off x="838198" y="1794058"/>
            <a:ext cx="5103733" cy="671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Kontrolle</a:t>
            </a:r>
            <a:r>
              <a:rPr lang="en-US" sz="2800" dirty="0"/>
              <a:t> </a:t>
            </a:r>
            <a:r>
              <a:rPr lang="en-US" sz="2800" dirty="0" err="1"/>
              <a:t>über</a:t>
            </a:r>
            <a:r>
              <a:rPr lang="en-US" sz="2800" dirty="0"/>
              <a:t> </a:t>
            </a:r>
            <a:r>
              <a:rPr lang="en-US" sz="2800" dirty="0" err="1"/>
              <a:t>Einflussnahme</a:t>
            </a:r>
            <a:endParaRPr lang="en-US" sz="2800" dirty="0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DBBE047E-2DCA-47AC-9B5E-9A4BEEAB4A2D}"/>
              </a:ext>
            </a:extLst>
          </p:cNvPr>
          <p:cNvSpPr/>
          <p:nvPr/>
        </p:nvSpPr>
        <p:spPr>
          <a:xfrm>
            <a:off x="6202372" y="4640138"/>
            <a:ext cx="544224" cy="283221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5131C97F-0315-4234-B0A3-0CDC525550FA}"/>
              </a:ext>
            </a:extLst>
          </p:cNvPr>
          <p:cNvSpPr/>
          <p:nvPr/>
        </p:nvSpPr>
        <p:spPr>
          <a:xfrm rot="5400000">
            <a:off x="6499152" y="1414063"/>
            <a:ext cx="544224" cy="283221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D2B3B9CA-6ACE-40AA-A115-89E6864EA0D1}"/>
              </a:ext>
            </a:extLst>
          </p:cNvPr>
          <p:cNvSpPr/>
          <p:nvPr/>
        </p:nvSpPr>
        <p:spPr>
          <a:xfrm rot="16200000">
            <a:off x="6507171" y="6022974"/>
            <a:ext cx="544224" cy="283221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555467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EE53ECE5-589A-416B-8683-57157FE0B0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2282" y="4446435"/>
            <a:ext cx="3559827" cy="204812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3FEE544D-2394-4D41-8B68-EE9EAB0A6AB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1190"/>
          <a:stretch/>
        </p:blipFill>
        <p:spPr>
          <a:xfrm>
            <a:off x="6018244" y="1560359"/>
            <a:ext cx="4952999" cy="491494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F65696-1859-4F8D-94B4-74D7F9DF2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 err="1"/>
              <a:t>Gauß-Prozesse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AFFB5E-4EF7-44CB-A252-744C3326E49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D4E73D-CA09-4F0A-B6C6-3F7DEF237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3BE369-5D52-4DF2-9560-C486950FD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47</a:t>
            </a:fld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13BCCD1-7437-41ED-9320-B8FBF796CA94}"/>
              </a:ext>
            </a:extLst>
          </p:cNvPr>
          <p:cNvSpPr/>
          <p:nvPr/>
        </p:nvSpPr>
        <p:spPr>
          <a:xfrm>
            <a:off x="2820204" y="5123965"/>
            <a:ext cx="413885" cy="449063"/>
          </a:xfrm>
          <a:prstGeom prst="rect">
            <a:avLst/>
          </a:prstGeom>
          <a:noFill/>
          <a:ln w="38100"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D632AA4-BCDC-4C2D-8ED2-1D4FDFB5110B}"/>
              </a:ext>
            </a:extLst>
          </p:cNvPr>
          <p:cNvSpPr/>
          <p:nvPr/>
        </p:nvSpPr>
        <p:spPr>
          <a:xfrm>
            <a:off x="3214840" y="5991224"/>
            <a:ext cx="366559" cy="365126"/>
          </a:xfrm>
          <a:prstGeom prst="rect">
            <a:avLst/>
          </a:prstGeom>
          <a:noFill/>
          <a:ln w="38100"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2E9D7FB-1BC1-46EC-8F68-6F5B38B7209C}"/>
              </a:ext>
            </a:extLst>
          </p:cNvPr>
          <p:cNvCxnSpPr>
            <a:cxnSpLocks/>
          </p:cNvCxnSpPr>
          <p:nvPr/>
        </p:nvCxnSpPr>
        <p:spPr>
          <a:xfrm flipV="1">
            <a:off x="6772431" y="1824758"/>
            <a:ext cx="0" cy="4073680"/>
          </a:xfrm>
          <a:prstGeom prst="line">
            <a:avLst/>
          </a:prstGeom>
          <a:ln w="38100">
            <a:solidFill>
              <a:srgbClr val="FF37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52E106F-13BC-4FD9-9ED0-ABD1D0D44681}"/>
              </a:ext>
            </a:extLst>
          </p:cNvPr>
          <p:cNvCxnSpPr>
            <a:cxnSpLocks/>
          </p:cNvCxnSpPr>
          <p:nvPr/>
        </p:nvCxnSpPr>
        <p:spPr>
          <a:xfrm>
            <a:off x="6772431" y="4789928"/>
            <a:ext cx="292512" cy="0"/>
          </a:xfrm>
          <a:prstGeom prst="line">
            <a:avLst/>
          </a:prstGeom>
          <a:ln w="38100">
            <a:solidFill>
              <a:srgbClr val="FF37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3F90EA43-4C8E-486F-BF74-A2F11CA50D4A}"/>
              </a:ext>
            </a:extLst>
          </p:cNvPr>
          <p:cNvSpPr/>
          <p:nvPr/>
        </p:nvSpPr>
        <p:spPr>
          <a:xfrm rot="10800000">
            <a:off x="7060627" y="4641742"/>
            <a:ext cx="544224" cy="283221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6F8C897-089C-4FDC-A285-E8DAA2A5DA5C}"/>
              </a:ext>
            </a:extLst>
          </p:cNvPr>
          <p:cNvSpPr txBox="1"/>
          <p:nvPr/>
        </p:nvSpPr>
        <p:spPr>
          <a:xfrm>
            <a:off x="7682210" y="2560457"/>
            <a:ext cx="240505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>
                <a:solidFill>
                  <a:srgbClr val="FF37D9"/>
                </a:solidFill>
              </a:rPr>
              <a:t>Skalierung</a:t>
            </a:r>
            <a:r>
              <a:rPr lang="en-US" sz="2800" b="1" dirty="0">
                <a:solidFill>
                  <a:srgbClr val="FF37D9"/>
                </a:solidFill>
              </a:rPr>
              <a:t> in </a:t>
            </a:r>
            <a:r>
              <a:rPr lang="en-US" sz="2800" b="1" dirty="0" err="1">
                <a:solidFill>
                  <a:srgbClr val="FF37D9"/>
                </a:solidFill>
              </a:rPr>
              <a:t>Abhängigkeit</a:t>
            </a:r>
            <a:r>
              <a:rPr lang="en-US" sz="2800" b="1" dirty="0">
                <a:solidFill>
                  <a:srgbClr val="FF37D9"/>
                </a:solidFill>
              </a:rPr>
              <a:t> der </a:t>
            </a:r>
            <a:r>
              <a:rPr lang="en-US" sz="2800" b="1" dirty="0" err="1">
                <a:solidFill>
                  <a:srgbClr val="FF37D9"/>
                </a:solidFill>
              </a:rPr>
              <a:t>Datenlage</a:t>
            </a:r>
            <a:endParaRPr lang="en-US" sz="2800" b="1" dirty="0">
              <a:solidFill>
                <a:srgbClr val="FF37D9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4B62E5B-A175-40AC-A75C-5A3E6B73E8D6}"/>
              </a:ext>
            </a:extLst>
          </p:cNvPr>
          <p:cNvSpPr txBox="1"/>
          <p:nvPr/>
        </p:nvSpPr>
        <p:spPr>
          <a:xfrm>
            <a:off x="838198" y="1794058"/>
            <a:ext cx="5103733" cy="13181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Kontrolle</a:t>
            </a:r>
            <a:r>
              <a:rPr lang="en-US" sz="2800" dirty="0"/>
              <a:t> </a:t>
            </a:r>
            <a:r>
              <a:rPr lang="en-US" sz="2800" dirty="0" err="1"/>
              <a:t>über</a:t>
            </a:r>
            <a:r>
              <a:rPr lang="en-US" sz="2800" dirty="0"/>
              <a:t> </a:t>
            </a:r>
            <a:r>
              <a:rPr lang="en-US" sz="2800" dirty="0" err="1"/>
              <a:t>Einflussnahme</a:t>
            </a:r>
            <a:endParaRPr lang="en-US" sz="2800" dirty="0"/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Datenfit</a:t>
            </a:r>
            <a:r>
              <a:rPr lang="en-US" sz="2800" dirty="0"/>
              <a:t> </a:t>
            </a:r>
            <a:r>
              <a:rPr lang="en-US" sz="2800" dirty="0" err="1"/>
              <a:t>über</a:t>
            </a:r>
            <a:r>
              <a:rPr lang="en-US" sz="2800" dirty="0"/>
              <a:t> </a:t>
            </a:r>
            <a:r>
              <a:rPr lang="en-US" sz="2800" dirty="0" err="1"/>
              <a:t>Plausibilitäten</a:t>
            </a:r>
            <a:endParaRPr lang="en-US" sz="2800" dirty="0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DBBE047E-2DCA-47AC-9B5E-9A4BEEAB4A2D}"/>
              </a:ext>
            </a:extLst>
          </p:cNvPr>
          <p:cNvSpPr/>
          <p:nvPr/>
        </p:nvSpPr>
        <p:spPr>
          <a:xfrm>
            <a:off x="6202372" y="4640138"/>
            <a:ext cx="544224" cy="283221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5131C97F-0315-4234-B0A3-0CDC525550FA}"/>
              </a:ext>
            </a:extLst>
          </p:cNvPr>
          <p:cNvSpPr/>
          <p:nvPr/>
        </p:nvSpPr>
        <p:spPr>
          <a:xfrm rot="5400000">
            <a:off x="6499152" y="1414063"/>
            <a:ext cx="544224" cy="283221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D2B3B9CA-6ACE-40AA-A115-89E6864EA0D1}"/>
              </a:ext>
            </a:extLst>
          </p:cNvPr>
          <p:cNvSpPr/>
          <p:nvPr/>
        </p:nvSpPr>
        <p:spPr>
          <a:xfrm rot="16200000">
            <a:off x="6507171" y="6022974"/>
            <a:ext cx="544224" cy="283221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622045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EE53ECE5-589A-416B-8683-57157FE0B0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2282" y="4446435"/>
            <a:ext cx="3559827" cy="204812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3FEE544D-2394-4D41-8B68-EE9EAB0A6AB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1190"/>
          <a:stretch/>
        </p:blipFill>
        <p:spPr>
          <a:xfrm>
            <a:off x="6018244" y="1560359"/>
            <a:ext cx="4952999" cy="491494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F65696-1859-4F8D-94B4-74D7F9DF2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 err="1"/>
              <a:t>Gauß-Prozesse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AFFB5E-4EF7-44CB-A252-744C3326E49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D4E73D-CA09-4F0A-B6C6-3F7DEF237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3BE369-5D52-4DF2-9560-C486950FD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48</a:t>
            </a:fld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13BCCD1-7437-41ED-9320-B8FBF796CA94}"/>
              </a:ext>
            </a:extLst>
          </p:cNvPr>
          <p:cNvSpPr/>
          <p:nvPr/>
        </p:nvSpPr>
        <p:spPr>
          <a:xfrm>
            <a:off x="2820204" y="5123965"/>
            <a:ext cx="413885" cy="449063"/>
          </a:xfrm>
          <a:prstGeom prst="rect">
            <a:avLst/>
          </a:prstGeom>
          <a:noFill/>
          <a:ln w="38100"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D632AA4-BCDC-4C2D-8ED2-1D4FDFB5110B}"/>
              </a:ext>
            </a:extLst>
          </p:cNvPr>
          <p:cNvSpPr/>
          <p:nvPr/>
        </p:nvSpPr>
        <p:spPr>
          <a:xfrm>
            <a:off x="3214840" y="5991224"/>
            <a:ext cx="366559" cy="365126"/>
          </a:xfrm>
          <a:prstGeom prst="rect">
            <a:avLst/>
          </a:prstGeom>
          <a:noFill/>
          <a:ln w="38100"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2E9D7FB-1BC1-46EC-8F68-6F5B38B7209C}"/>
              </a:ext>
            </a:extLst>
          </p:cNvPr>
          <p:cNvCxnSpPr>
            <a:cxnSpLocks/>
          </p:cNvCxnSpPr>
          <p:nvPr/>
        </p:nvCxnSpPr>
        <p:spPr>
          <a:xfrm flipV="1">
            <a:off x="6772431" y="1824758"/>
            <a:ext cx="0" cy="4073680"/>
          </a:xfrm>
          <a:prstGeom prst="line">
            <a:avLst/>
          </a:prstGeom>
          <a:ln w="38100">
            <a:solidFill>
              <a:srgbClr val="FF37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52E106F-13BC-4FD9-9ED0-ABD1D0D44681}"/>
              </a:ext>
            </a:extLst>
          </p:cNvPr>
          <p:cNvCxnSpPr>
            <a:cxnSpLocks/>
          </p:cNvCxnSpPr>
          <p:nvPr/>
        </p:nvCxnSpPr>
        <p:spPr>
          <a:xfrm>
            <a:off x="6772431" y="4789928"/>
            <a:ext cx="292512" cy="0"/>
          </a:xfrm>
          <a:prstGeom prst="line">
            <a:avLst/>
          </a:prstGeom>
          <a:ln w="38100">
            <a:solidFill>
              <a:srgbClr val="FF37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3F90EA43-4C8E-486F-BF74-A2F11CA50D4A}"/>
              </a:ext>
            </a:extLst>
          </p:cNvPr>
          <p:cNvSpPr/>
          <p:nvPr/>
        </p:nvSpPr>
        <p:spPr>
          <a:xfrm rot="10800000">
            <a:off x="7060627" y="4641742"/>
            <a:ext cx="544224" cy="283221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6F8C897-089C-4FDC-A285-E8DAA2A5DA5C}"/>
              </a:ext>
            </a:extLst>
          </p:cNvPr>
          <p:cNvSpPr txBox="1"/>
          <p:nvPr/>
        </p:nvSpPr>
        <p:spPr>
          <a:xfrm>
            <a:off x="7682210" y="2560457"/>
            <a:ext cx="240505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>
                <a:solidFill>
                  <a:srgbClr val="FF37D9"/>
                </a:solidFill>
              </a:rPr>
              <a:t>Skalierung</a:t>
            </a:r>
            <a:r>
              <a:rPr lang="en-US" sz="2800" b="1" dirty="0">
                <a:solidFill>
                  <a:srgbClr val="FF37D9"/>
                </a:solidFill>
              </a:rPr>
              <a:t> in </a:t>
            </a:r>
            <a:r>
              <a:rPr lang="en-US" sz="2800" b="1" dirty="0" err="1">
                <a:solidFill>
                  <a:srgbClr val="FF37D9"/>
                </a:solidFill>
              </a:rPr>
              <a:t>Abhängigkeit</a:t>
            </a:r>
            <a:r>
              <a:rPr lang="en-US" sz="2800" b="1" dirty="0">
                <a:solidFill>
                  <a:srgbClr val="FF37D9"/>
                </a:solidFill>
              </a:rPr>
              <a:t> der </a:t>
            </a:r>
            <a:r>
              <a:rPr lang="en-US" sz="2800" b="1" dirty="0" err="1">
                <a:solidFill>
                  <a:srgbClr val="FF37D9"/>
                </a:solidFill>
              </a:rPr>
              <a:t>Datenlage</a:t>
            </a:r>
            <a:endParaRPr lang="en-US" sz="2800" b="1" dirty="0">
              <a:solidFill>
                <a:srgbClr val="FF37D9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4B62E5B-A175-40AC-A75C-5A3E6B73E8D6}"/>
              </a:ext>
            </a:extLst>
          </p:cNvPr>
          <p:cNvSpPr txBox="1"/>
          <p:nvPr/>
        </p:nvSpPr>
        <p:spPr>
          <a:xfrm>
            <a:off x="838198" y="1794058"/>
            <a:ext cx="5103733" cy="26108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Kontrolle</a:t>
            </a:r>
            <a:r>
              <a:rPr lang="en-US" sz="2800" dirty="0"/>
              <a:t> </a:t>
            </a:r>
            <a:r>
              <a:rPr lang="en-US" sz="2800" dirty="0" err="1"/>
              <a:t>über</a:t>
            </a:r>
            <a:r>
              <a:rPr lang="en-US" sz="2800" dirty="0"/>
              <a:t> </a:t>
            </a:r>
            <a:r>
              <a:rPr lang="en-US" sz="2800" dirty="0" err="1"/>
              <a:t>Einflussnahme</a:t>
            </a:r>
            <a:endParaRPr lang="en-US" sz="2800" dirty="0"/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Datenfit</a:t>
            </a:r>
            <a:r>
              <a:rPr lang="en-US" sz="2800" dirty="0"/>
              <a:t> </a:t>
            </a:r>
            <a:r>
              <a:rPr lang="en-US" sz="2800" dirty="0" err="1"/>
              <a:t>über</a:t>
            </a:r>
            <a:r>
              <a:rPr lang="en-US" sz="2800" dirty="0"/>
              <a:t> </a:t>
            </a:r>
            <a:r>
              <a:rPr lang="en-US" sz="2800" dirty="0" err="1"/>
              <a:t>Plausibilitäten</a:t>
            </a:r>
            <a:endParaRPr lang="en-US" sz="2800" dirty="0"/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Modellgeneralisierung</a:t>
            </a:r>
            <a:r>
              <a:rPr lang="en-US" sz="2800" dirty="0"/>
              <a:t> </a:t>
            </a:r>
            <a:r>
              <a:rPr lang="en-US" sz="2800" dirty="0" err="1"/>
              <a:t>über</a:t>
            </a:r>
            <a:r>
              <a:rPr lang="en-US" sz="2800" dirty="0"/>
              <a:t> </a:t>
            </a:r>
            <a:r>
              <a:rPr lang="en-US" sz="2800" dirty="0" err="1"/>
              <a:t>Verluste</a:t>
            </a:r>
            <a:endParaRPr lang="en-US" sz="2800" dirty="0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DBBE047E-2DCA-47AC-9B5E-9A4BEEAB4A2D}"/>
              </a:ext>
            </a:extLst>
          </p:cNvPr>
          <p:cNvSpPr/>
          <p:nvPr/>
        </p:nvSpPr>
        <p:spPr>
          <a:xfrm>
            <a:off x="6202372" y="4640138"/>
            <a:ext cx="544224" cy="283221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5131C97F-0315-4234-B0A3-0CDC525550FA}"/>
              </a:ext>
            </a:extLst>
          </p:cNvPr>
          <p:cNvSpPr/>
          <p:nvPr/>
        </p:nvSpPr>
        <p:spPr>
          <a:xfrm rot="5400000">
            <a:off x="6499152" y="1414063"/>
            <a:ext cx="544224" cy="283221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D2B3B9CA-6ACE-40AA-A115-89E6864EA0D1}"/>
              </a:ext>
            </a:extLst>
          </p:cNvPr>
          <p:cNvSpPr/>
          <p:nvPr/>
        </p:nvSpPr>
        <p:spPr>
          <a:xfrm rot="16200000">
            <a:off x="6507171" y="6022974"/>
            <a:ext cx="544224" cy="283221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985610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069A67CD-CC72-48CA-9BF6-3D831BDAA9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769" y="1863801"/>
            <a:ext cx="7656460" cy="444074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E6FD9FE-57A1-4C3A-9A6C-425A9F2FDA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Software-Aufbau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3A5ED8A-E0D3-45BF-9296-10EC4E9B8C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153DD9-28C1-4297-8279-C2114C5872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42415A-502A-41CA-BD29-1A7790503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49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C21B6EC-9378-419C-928B-DA00AF3AB847}"/>
              </a:ext>
            </a:extLst>
          </p:cNvPr>
          <p:cNvSpPr/>
          <p:nvPr/>
        </p:nvSpPr>
        <p:spPr>
          <a:xfrm>
            <a:off x="2267769" y="1742831"/>
            <a:ext cx="1770831" cy="6877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97D4FE3-74CC-4C0B-A0DD-35507141F429}"/>
              </a:ext>
            </a:extLst>
          </p:cNvPr>
          <p:cNvSpPr/>
          <p:nvPr/>
        </p:nvSpPr>
        <p:spPr>
          <a:xfrm>
            <a:off x="7854462" y="1742830"/>
            <a:ext cx="2125784" cy="8652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63B44A3-2712-48EB-A233-80F717DC680E}"/>
              </a:ext>
            </a:extLst>
          </p:cNvPr>
          <p:cNvSpPr/>
          <p:nvPr/>
        </p:nvSpPr>
        <p:spPr>
          <a:xfrm>
            <a:off x="2211752" y="5728677"/>
            <a:ext cx="1826848" cy="6877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1FFA88-BE86-47F3-B355-89FCE7C96627}"/>
              </a:ext>
            </a:extLst>
          </p:cNvPr>
          <p:cNvSpPr/>
          <p:nvPr/>
        </p:nvSpPr>
        <p:spPr>
          <a:xfrm>
            <a:off x="5306646" y="5728677"/>
            <a:ext cx="1477108" cy="696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7197EB6-392F-4D90-98A8-7FEF45F6AE9E}"/>
              </a:ext>
            </a:extLst>
          </p:cNvPr>
          <p:cNvSpPr/>
          <p:nvPr/>
        </p:nvSpPr>
        <p:spPr>
          <a:xfrm>
            <a:off x="7987323" y="5728677"/>
            <a:ext cx="1813169" cy="696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CC11EF6-CA59-4EE2-80F9-66CFE3A35AAA}"/>
              </a:ext>
            </a:extLst>
          </p:cNvPr>
          <p:cNvSpPr/>
          <p:nvPr/>
        </p:nvSpPr>
        <p:spPr>
          <a:xfrm>
            <a:off x="8051800" y="2482388"/>
            <a:ext cx="1826848" cy="31944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7A2D844-1304-4BC8-8FC3-122821C7EFEA}"/>
              </a:ext>
            </a:extLst>
          </p:cNvPr>
          <p:cNvSpPr/>
          <p:nvPr/>
        </p:nvSpPr>
        <p:spPr>
          <a:xfrm>
            <a:off x="4790830" y="2361417"/>
            <a:ext cx="3298091" cy="7657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16295FB-01AD-4F0A-A5BC-1EB5FA09735B}"/>
              </a:ext>
            </a:extLst>
          </p:cNvPr>
          <p:cNvSpPr/>
          <p:nvPr/>
        </p:nvSpPr>
        <p:spPr>
          <a:xfrm>
            <a:off x="3982584" y="2482388"/>
            <a:ext cx="808248" cy="409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5E3FE89-123A-421D-B83E-81578EE60CC3}"/>
              </a:ext>
            </a:extLst>
          </p:cNvPr>
          <p:cNvSpPr/>
          <p:nvPr/>
        </p:nvSpPr>
        <p:spPr>
          <a:xfrm>
            <a:off x="2267768" y="2361418"/>
            <a:ext cx="1826848" cy="32462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99D4BDC-F1CB-4844-AD13-C7E47CB9EB93}"/>
              </a:ext>
            </a:extLst>
          </p:cNvPr>
          <p:cNvSpPr/>
          <p:nvPr/>
        </p:nvSpPr>
        <p:spPr>
          <a:xfrm>
            <a:off x="4026230" y="5088654"/>
            <a:ext cx="4025570" cy="5281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60965E5-A61B-40E1-9737-E17205835BE5}"/>
              </a:ext>
            </a:extLst>
          </p:cNvPr>
          <p:cNvSpPr/>
          <p:nvPr/>
        </p:nvSpPr>
        <p:spPr>
          <a:xfrm>
            <a:off x="4728306" y="3080335"/>
            <a:ext cx="3360615" cy="5265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6487CD2-7FFA-40D7-B1C6-B2AAA3346CF9}"/>
              </a:ext>
            </a:extLst>
          </p:cNvPr>
          <p:cNvSpPr/>
          <p:nvPr/>
        </p:nvSpPr>
        <p:spPr>
          <a:xfrm>
            <a:off x="3982584" y="3615956"/>
            <a:ext cx="4081586" cy="5265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E070733-F75F-442D-8092-5FACD7D3E4F1}"/>
              </a:ext>
            </a:extLst>
          </p:cNvPr>
          <p:cNvSpPr/>
          <p:nvPr/>
        </p:nvSpPr>
        <p:spPr>
          <a:xfrm>
            <a:off x="3985522" y="4194294"/>
            <a:ext cx="4081586" cy="5265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4867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44EC3A-1BD4-4F1C-9826-D9C3D28E6A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Applikation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EED4BC7-0B0C-4A6E-ADBB-4358AD152AF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C25937-C879-4757-A333-EDA1CC604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070B19-E67A-413D-9646-3E111934A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28F5D5A8-CEFE-492F-8FB7-6A6B3A0023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7529" y="1985717"/>
            <a:ext cx="4170232" cy="4079179"/>
          </a:xfrm>
          <a:prstGeom prst="rect">
            <a:avLst/>
          </a:prstGeom>
        </p:spPr>
      </p:pic>
      <p:sp>
        <p:nvSpPr>
          <p:cNvPr id="6" name="Freeform: Shape 5">
            <a:extLst>
              <a:ext uri="{FF2B5EF4-FFF2-40B4-BE49-F238E27FC236}">
                <a16:creationId xmlns:a16="http://schemas.microsoft.com/office/drawing/2014/main" id="{9E0231AA-DEB6-4484-B2CE-F75E14771E32}"/>
              </a:ext>
            </a:extLst>
          </p:cNvPr>
          <p:cNvSpPr/>
          <p:nvPr/>
        </p:nvSpPr>
        <p:spPr>
          <a:xfrm>
            <a:off x="2916455" y="1809549"/>
            <a:ext cx="1973735" cy="914400"/>
          </a:xfrm>
          <a:custGeom>
            <a:avLst/>
            <a:gdLst>
              <a:gd name="connsiteX0" fmla="*/ 0 w 1973735"/>
              <a:gd name="connsiteY0" fmla="*/ 548640 h 914400"/>
              <a:gd name="connsiteX1" fmla="*/ 0 w 1973735"/>
              <a:gd name="connsiteY1" fmla="*/ 548640 h 914400"/>
              <a:gd name="connsiteX2" fmla="*/ 48126 w 1973735"/>
              <a:gd name="connsiteY2" fmla="*/ 625643 h 914400"/>
              <a:gd name="connsiteX3" fmla="*/ 77002 w 1973735"/>
              <a:gd name="connsiteY3" fmla="*/ 644893 h 914400"/>
              <a:gd name="connsiteX4" fmla="*/ 86627 w 1973735"/>
              <a:gd name="connsiteY4" fmla="*/ 673769 h 914400"/>
              <a:gd name="connsiteX5" fmla="*/ 105878 w 1973735"/>
              <a:gd name="connsiteY5" fmla="*/ 760396 h 914400"/>
              <a:gd name="connsiteX6" fmla="*/ 115503 w 1973735"/>
              <a:gd name="connsiteY6" fmla="*/ 808523 h 914400"/>
              <a:gd name="connsiteX7" fmla="*/ 144379 w 1973735"/>
              <a:gd name="connsiteY7" fmla="*/ 827773 h 914400"/>
              <a:gd name="connsiteX8" fmla="*/ 182880 w 1973735"/>
              <a:gd name="connsiteY8" fmla="*/ 847024 h 914400"/>
              <a:gd name="connsiteX9" fmla="*/ 818147 w 1973735"/>
              <a:gd name="connsiteY9" fmla="*/ 856649 h 914400"/>
              <a:gd name="connsiteX10" fmla="*/ 1001027 w 1973735"/>
              <a:gd name="connsiteY10" fmla="*/ 885525 h 914400"/>
              <a:gd name="connsiteX11" fmla="*/ 1049153 w 1973735"/>
              <a:gd name="connsiteY11" fmla="*/ 895150 h 914400"/>
              <a:gd name="connsiteX12" fmla="*/ 1155031 w 1973735"/>
              <a:gd name="connsiteY12" fmla="*/ 914400 h 914400"/>
              <a:gd name="connsiteX13" fmla="*/ 1578543 w 1973735"/>
              <a:gd name="connsiteY13" fmla="*/ 904775 h 914400"/>
              <a:gd name="connsiteX14" fmla="*/ 1636294 w 1973735"/>
              <a:gd name="connsiteY14" fmla="*/ 875899 h 914400"/>
              <a:gd name="connsiteX15" fmla="*/ 1665170 w 1973735"/>
              <a:gd name="connsiteY15" fmla="*/ 866274 h 914400"/>
              <a:gd name="connsiteX16" fmla="*/ 1732547 w 1973735"/>
              <a:gd name="connsiteY16" fmla="*/ 798897 h 914400"/>
              <a:gd name="connsiteX17" fmla="*/ 1761423 w 1973735"/>
              <a:gd name="connsiteY17" fmla="*/ 770022 h 914400"/>
              <a:gd name="connsiteX18" fmla="*/ 1896177 w 1973735"/>
              <a:gd name="connsiteY18" fmla="*/ 654518 h 914400"/>
              <a:gd name="connsiteX19" fmla="*/ 1934678 w 1973735"/>
              <a:gd name="connsiteY19" fmla="*/ 596767 h 914400"/>
              <a:gd name="connsiteX20" fmla="*/ 1953928 w 1973735"/>
              <a:gd name="connsiteY20" fmla="*/ 548640 h 914400"/>
              <a:gd name="connsiteX21" fmla="*/ 1973179 w 1973735"/>
              <a:gd name="connsiteY21" fmla="*/ 490889 h 914400"/>
              <a:gd name="connsiteX22" fmla="*/ 1944303 w 1973735"/>
              <a:gd name="connsiteY22" fmla="*/ 259883 h 914400"/>
              <a:gd name="connsiteX23" fmla="*/ 1925052 w 1973735"/>
              <a:gd name="connsiteY23" fmla="*/ 231007 h 914400"/>
              <a:gd name="connsiteX24" fmla="*/ 1915427 w 1973735"/>
              <a:gd name="connsiteY24" fmla="*/ 202131 h 914400"/>
              <a:gd name="connsiteX25" fmla="*/ 1828800 w 1973735"/>
              <a:gd name="connsiteY25" fmla="*/ 134754 h 914400"/>
              <a:gd name="connsiteX26" fmla="*/ 1799924 w 1973735"/>
              <a:gd name="connsiteY26" fmla="*/ 125129 h 914400"/>
              <a:gd name="connsiteX27" fmla="*/ 1751798 w 1973735"/>
              <a:gd name="connsiteY27" fmla="*/ 96253 h 914400"/>
              <a:gd name="connsiteX28" fmla="*/ 1674796 w 1973735"/>
              <a:gd name="connsiteY28" fmla="*/ 77003 h 914400"/>
              <a:gd name="connsiteX29" fmla="*/ 1636294 w 1973735"/>
              <a:gd name="connsiteY29" fmla="*/ 57752 h 914400"/>
              <a:gd name="connsiteX30" fmla="*/ 1588168 w 1973735"/>
              <a:gd name="connsiteY30" fmla="*/ 48127 h 914400"/>
              <a:gd name="connsiteX31" fmla="*/ 1463040 w 1973735"/>
              <a:gd name="connsiteY31" fmla="*/ 28876 h 914400"/>
              <a:gd name="connsiteX32" fmla="*/ 1386038 w 1973735"/>
              <a:gd name="connsiteY32" fmla="*/ 19251 h 914400"/>
              <a:gd name="connsiteX33" fmla="*/ 1328286 w 1973735"/>
              <a:gd name="connsiteY33" fmla="*/ 9626 h 914400"/>
              <a:gd name="connsiteX34" fmla="*/ 1222408 w 1973735"/>
              <a:gd name="connsiteY34" fmla="*/ 0 h 914400"/>
              <a:gd name="connsiteX35" fmla="*/ 519764 w 1973735"/>
              <a:gd name="connsiteY35" fmla="*/ 19251 h 914400"/>
              <a:gd name="connsiteX36" fmla="*/ 452387 w 1973735"/>
              <a:gd name="connsiteY36" fmla="*/ 38502 h 914400"/>
              <a:gd name="connsiteX37" fmla="*/ 423511 w 1973735"/>
              <a:gd name="connsiteY37" fmla="*/ 57752 h 914400"/>
              <a:gd name="connsiteX38" fmla="*/ 385010 w 1973735"/>
              <a:gd name="connsiteY38" fmla="*/ 67377 h 914400"/>
              <a:gd name="connsiteX39" fmla="*/ 356134 w 1973735"/>
              <a:gd name="connsiteY39" fmla="*/ 86628 h 914400"/>
              <a:gd name="connsiteX40" fmla="*/ 317633 w 1973735"/>
              <a:gd name="connsiteY40" fmla="*/ 105878 h 914400"/>
              <a:gd name="connsiteX41" fmla="*/ 298383 w 1973735"/>
              <a:gd name="connsiteY41" fmla="*/ 134754 h 914400"/>
              <a:gd name="connsiteX42" fmla="*/ 269507 w 1973735"/>
              <a:gd name="connsiteY42" fmla="*/ 154005 h 914400"/>
              <a:gd name="connsiteX43" fmla="*/ 231006 w 1973735"/>
              <a:gd name="connsiteY43" fmla="*/ 182880 h 914400"/>
              <a:gd name="connsiteX44" fmla="*/ 115503 w 1973735"/>
              <a:gd name="connsiteY44" fmla="*/ 279133 h 914400"/>
              <a:gd name="connsiteX45" fmla="*/ 96252 w 1973735"/>
              <a:gd name="connsiteY45" fmla="*/ 317634 h 914400"/>
              <a:gd name="connsiteX46" fmla="*/ 77002 w 1973735"/>
              <a:gd name="connsiteY46" fmla="*/ 346510 h 914400"/>
              <a:gd name="connsiteX47" fmla="*/ 48126 w 1973735"/>
              <a:gd name="connsiteY47" fmla="*/ 404262 h 914400"/>
              <a:gd name="connsiteX48" fmla="*/ 38501 w 1973735"/>
              <a:gd name="connsiteY48" fmla="*/ 481264 h 914400"/>
              <a:gd name="connsiteX49" fmla="*/ 0 w 1973735"/>
              <a:gd name="connsiteY49" fmla="*/ 54864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1973735" h="914400">
                <a:moveTo>
                  <a:pt x="0" y="548640"/>
                </a:moveTo>
                <a:lnTo>
                  <a:pt x="0" y="548640"/>
                </a:lnTo>
                <a:cubicBezTo>
                  <a:pt x="16042" y="574308"/>
                  <a:pt x="29218" y="602007"/>
                  <a:pt x="48126" y="625643"/>
                </a:cubicBezTo>
                <a:cubicBezTo>
                  <a:pt x="55353" y="634676"/>
                  <a:pt x="69775" y="635860"/>
                  <a:pt x="77002" y="644893"/>
                </a:cubicBezTo>
                <a:cubicBezTo>
                  <a:pt x="83340" y="652816"/>
                  <a:pt x="84166" y="663926"/>
                  <a:pt x="86627" y="673769"/>
                </a:cubicBezTo>
                <a:cubicBezTo>
                  <a:pt x="93801" y="702466"/>
                  <a:pt x="99680" y="731473"/>
                  <a:pt x="105878" y="760396"/>
                </a:cubicBezTo>
                <a:cubicBezTo>
                  <a:pt x="109306" y="776393"/>
                  <a:pt x="107386" y="794319"/>
                  <a:pt x="115503" y="808523"/>
                </a:cubicBezTo>
                <a:cubicBezTo>
                  <a:pt x="121242" y="818567"/>
                  <a:pt x="134335" y="822034"/>
                  <a:pt x="144379" y="827773"/>
                </a:cubicBezTo>
                <a:cubicBezTo>
                  <a:pt x="156837" y="834892"/>
                  <a:pt x="168545" y="846410"/>
                  <a:pt x="182880" y="847024"/>
                </a:cubicBezTo>
                <a:cubicBezTo>
                  <a:pt x="394466" y="856092"/>
                  <a:pt x="606391" y="853441"/>
                  <a:pt x="818147" y="856649"/>
                </a:cubicBezTo>
                <a:cubicBezTo>
                  <a:pt x="891953" y="905851"/>
                  <a:pt x="825993" y="868855"/>
                  <a:pt x="1001027" y="885525"/>
                </a:cubicBezTo>
                <a:cubicBezTo>
                  <a:pt x="1017313" y="887076"/>
                  <a:pt x="1033016" y="892461"/>
                  <a:pt x="1049153" y="895150"/>
                </a:cubicBezTo>
                <a:cubicBezTo>
                  <a:pt x="1152618" y="912394"/>
                  <a:pt x="1081113" y="895921"/>
                  <a:pt x="1155031" y="914400"/>
                </a:cubicBezTo>
                <a:cubicBezTo>
                  <a:pt x="1296202" y="911192"/>
                  <a:pt x="1437786" y="916036"/>
                  <a:pt x="1578543" y="904775"/>
                </a:cubicBezTo>
                <a:cubicBezTo>
                  <a:pt x="1599997" y="903059"/>
                  <a:pt x="1616626" y="884640"/>
                  <a:pt x="1636294" y="875899"/>
                </a:cubicBezTo>
                <a:cubicBezTo>
                  <a:pt x="1645565" y="871778"/>
                  <a:pt x="1655545" y="869482"/>
                  <a:pt x="1665170" y="866274"/>
                </a:cubicBezTo>
                <a:lnTo>
                  <a:pt x="1732547" y="798897"/>
                </a:lnTo>
                <a:cubicBezTo>
                  <a:pt x="1742172" y="789272"/>
                  <a:pt x="1750794" y="778525"/>
                  <a:pt x="1761423" y="770022"/>
                </a:cubicBezTo>
                <a:cubicBezTo>
                  <a:pt x="1871848" y="681681"/>
                  <a:pt x="1828622" y="722073"/>
                  <a:pt x="1896177" y="654518"/>
                </a:cubicBezTo>
                <a:cubicBezTo>
                  <a:pt x="1921623" y="578181"/>
                  <a:pt x="1883177" y="679170"/>
                  <a:pt x="1934678" y="596767"/>
                </a:cubicBezTo>
                <a:cubicBezTo>
                  <a:pt x="1943835" y="582115"/>
                  <a:pt x="1948023" y="564878"/>
                  <a:pt x="1953928" y="548640"/>
                </a:cubicBezTo>
                <a:cubicBezTo>
                  <a:pt x="1960863" y="529570"/>
                  <a:pt x="1973179" y="490889"/>
                  <a:pt x="1973179" y="490889"/>
                </a:cubicBezTo>
                <a:cubicBezTo>
                  <a:pt x="1965780" y="342928"/>
                  <a:pt x="1991628" y="342702"/>
                  <a:pt x="1944303" y="259883"/>
                </a:cubicBezTo>
                <a:cubicBezTo>
                  <a:pt x="1938564" y="249839"/>
                  <a:pt x="1931469" y="240632"/>
                  <a:pt x="1925052" y="231007"/>
                </a:cubicBezTo>
                <a:cubicBezTo>
                  <a:pt x="1921844" y="221382"/>
                  <a:pt x="1921055" y="210573"/>
                  <a:pt x="1915427" y="202131"/>
                </a:cubicBezTo>
                <a:cubicBezTo>
                  <a:pt x="1901190" y="180776"/>
                  <a:pt x="1845189" y="140217"/>
                  <a:pt x="1828800" y="134754"/>
                </a:cubicBezTo>
                <a:cubicBezTo>
                  <a:pt x="1819175" y="131546"/>
                  <a:pt x="1808999" y="129666"/>
                  <a:pt x="1799924" y="125129"/>
                </a:cubicBezTo>
                <a:cubicBezTo>
                  <a:pt x="1783191" y="116762"/>
                  <a:pt x="1768531" y="104620"/>
                  <a:pt x="1751798" y="96253"/>
                </a:cubicBezTo>
                <a:cubicBezTo>
                  <a:pt x="1732068" y="86388"/>
                  <a:pt x="1693099" y="80663"/>
                  <a:pt x="1674796" y="77003"/>
                </a:cubicBezTo>
                <a:cubicBezTo>
                  <a:pt x="1661962" y="70586"/>
                  <a:pt x="1649907" y="62290"/>
                  <a:pt x="1636294" y="57752"/>
                </a:cubicBezTo>
                <a:cubicBezTo>
                  <a:pt x="1620774" y="52579"/>
                  <a:pt x="1604305" y="50817"/>
                  <a:pt x="1588168" y="48127"/>
                </a:cubicBezTo>
                <a:cubicBezTo>
                  <a:pt x="1546542" y="41189"/>
                  <a:pt x="1504816" y="34844"/>
                  <a:pt x="1463040" y="28876"/>
                </a:cubicBezTo>
                <a:cubicBezTo>
                  <a:pt x="1437433" y="25218"/>
                  <a:pt x="1411645" y="22909"/>
                  <a:pt x="1386038" y="19251"/>
                </a:cubicBezTo>
                <a:cubicBezTo>
                  <a:pt x="1366718" y="16491"/>
                  <a:pt x="1347669" y="11906"/>
                  <a:pt x="1328286" y="9626"/>
                </a:cubicBezTo>
                <a:cubicBezTo>
                  <a:pt x="1293091" y="5485"/>
                  <a:pt x="1257701" y="3209"/>
                  <a:pt x="1222408" y="0"/>
                </a:cubicBezTo>
                <a:lnTo>
                  <a:pt x="519764" y="19251"/>
                </a:lnTo>
                <a:cubicBezTo>
                  <a:pt x="513071" y="19512"/>
                  <a:pt x="461867" y="33762"/>
                  <a:pt x="452387" y="38502"/>
                </a:cubicBezTo>
                <a:cubicBezTo>
                  <a:pt x="442040" y="43675"/>
                  <a:pt x="434144" y="53195"/>
                  <a:pt x="423511" y="57752"/>
                </a:cubicBezTo>
                <a:cubicBezTo>
                  <a:pt x="411352" y="62963"/>
                  <a:pt x="397844" y="64169"/>
                  <a:pt x="385010" y="67377"/>
                </a:cubicBezTo>
                <a:cubicBezTo>
                  <a:pt x="375385" y="73794"/>
                  <a:pt x="366178" y="80889"/>
                  <a:pt x="356134" y="86628"/>
                </a:cubicBezTo>
                <a:cubicBezTo>
                  <a:pt x="343676" y="93747"/>
                  <a:pt x="328656" y="96692"/>
                  <a:pt x="317633" y="105878"/>
                </a:cubicBezTo>
                <a:cubicBezTo>
                  <a:pt x="308746" y="113284"/>
                  <a:pt x="306563" y="126574"/>
                  <a:pt x="298383" y="134754"/>
                </a:cubicBezTo>
                <a:cubicBezTo>
                  <a:pt x="290203" y="142934"/>
                  <a:pt x="278921" y="147281"/>
                  <a:pt x="269507" y="154005"/>
                </a:cubicBezTo>
                <a:cubicBezTo>
                  <a:pt x="256453" y="163329"/>
                  <a:pt x="244148" y="173681"/>
                  <a:pt x="231006" y="182880"/>
                </a:cubicBezTo>
                <a:cubicBezTo>
                  <a:pt x="196990" y="206691"/>
                  <a:pt x="135031" y="240077"/>
                  <a:pt x="115503" y="279133"/>
                </a:cubicBezTo>
                <a:cubicBezTo>
                  <a:pt x="109086" y="291967"/>
                  <a:pt x="103371" y="305176"/>
                  <a:pt x="96252" y="317634"/>
                </a:cubicBezTo>
                <a:cubicBezTo>
                  <a:pt x="90513" y="327678"/>
                  <a:pt x="82175" y="336163"/>
                  <a:pt x="77002" y="346510"/>
                </a:cubicBezTo>
                <a:cubicBezTo>
                  <a:pt x="37157" y="426203"/>
                  <a:pt x="103291" y="321516"/>
                  <a:pt x="48126" y="404262"/>
                </a:cubicBezTo>
                <a:cubicBezTo>
                  <a:pt x="44918" y="429929"/>
                  <a:pt x="42434" y="455698"/>
                  <a:pt x="38501" y="481264"/>
                </a:cubicBezTo>
                <a:cubicBezTo>
                  <a:pt x="26988" y="556098"/>
                  <a:pt x="6417" y="537411"/>
                  <a:pt x="0" y="54864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C0755196-B639-468B-A295-1F9FDADB3C0A}"/>
              </a:ext>
            </a:extLst>
          </p:cNvPr>
          <p:cNvSpPr/>
          <p:nvPr/>
        </p:nvSpPr>
        <p:spPr>
          <a:xfrm>
            <a:off x="2837833" y="3705726"/>
            <a:ext cx="1695666" cy="559258"/>
          </a:xfrm>
          <a:custGeom>
            <a:avLst/>
            <a:gdLst>
              <a:gd name="connsiteX0" fmla="*/ 1666790 w 1695666"/>
              <a:gd name="connsiteY0" fmla="*/ 77002 h 559258"/>
              <a:gd name="connsiteX1" fmla="*/ 1666790 w 1695666"/>
              <a:gd name="connsiteY1" fmla="*/ 77002 h 559258"/>
              <a:gd name="connsiteX2" fmla="*/ 1426159 w 1695666"/>
              <a:gd name="connsiteY2" fmla="*/ 105878 h 559258"/>
              <a:gd name="connsiteX3" fmla="*/ 1358782 w 1695666"/>
              <a:gd name="connsiteY3" fmla="*/ 115503 h 559258"/>
              <a:gd name="connsiteX4" fmla="*/ 1272154 w 1695666"/>
              <a:gd name="connsiteY4" fmla="*/ 125129 h 559258"/>
              <a:gd name="connsiteX5" fmla="*/ 916020 w 1695666"/>
              <a:gd name="connsiteY5" fmla="*/ 144379 h 559258"/>
              <a:gd name="connsiteX6" fmla="*/ 579135 w 1695666"/>
              <a:gd name="connsiteY6" fmla="*/ 144379 h 559258"/>
              <a:gd name="connsiteX7" fmla="*/ 521384 w 1695666"/>
              <a:gd name="connsiteY7" fmla="*/ 134754 h 559258"/>
              <a:gd name="connsiteX8" fmla="*/ 454007 w 1695666"/>
              <a:gd name="connsiteY8" fmla="*/ 115503 h 559258"/>
              <a:gd name="connsiteX9" fmla="*/ 396255 w 1695666"/>
              <a:gd name="connsiteY9" fmla="*/ 67377 h 559258"/>
              <a:gd name="connsiteX10" fmla="*/ 300003 w 1695666"/>
              <a:gd name="connsiteY10" fmla="*/ 28876 h 559258"/>
              <a:gd name="connsiteX11" fmla="*/ 271127 w 1695666"/>
              <a:gd name="connsiteY11" fmla="*/ 19251 h 559258"/>
              <a:gd name="connsiteX12" fmla="*/ 203750 w 1695666"/>
              <a:gd name="connsiteY12" fmla="*/ 0 h 559258"/>
              <a:gd name="connsiteX13" fmla="*/ 88247 w 1695666"/>
              <a:gd name="connsiteY13" fmla="*/ 9626 h 559258"/>
              <a:gd name="connsiteX14" fmla="*/ 59371 w 1695666"/>
              <a:gd name="connsiteY14" fmla="*/ 67377 h 559258"/>
              <a:gd name="connsiteX15" fmla="*/ 40121 w 1695666"/>
              <a:gd name="connsiteY15" fmla="*/ 105878 h 559258"/>
              <a:gd name="connsiteX16" fmla="*/ 30495 w 1695666"/>
              <a:gd name="connsiteY16" fmla="*/ 134754 h 559258"/>
              <a:gd name="connsiteX17" fmla="*/ 1620 w 1695666"/>
              <a:gd name="connsiteY17" fmla="*/ 154005 h 559258"/>
              <a:gd name="connsiteX18" fmla="*/ 11245 w 1695666"/>
              <a:gd name="connsiteY18" fmla="*/ 288758 h 559258"/>
              <a:gd name="connsiteX19" fmla="*/ 88247 w 1695666"/>
              <a:gd name="connsiteY19" fmla="*/ 327259 h 559258"/>
              <a:gd name="connsiteX20" fmla="*/ 126748 w 1695666"/>
              <a:gd name="connsiteY20" fmla="*/ 356135 h 559258"/>
              <a:gd name="connsiteX21" fmla="*/ 184500 w 1695666"/>
              <a:gd name="connsiteY21" fmla="*/ 385011 h 559258"/>
              <a:gd name="connsiteX22" fmla="*/ 213375 w 1695666"/>
              <a:gd name="connsiteY22" fmla="*/ 404261 h 559258"/>
              <a:gd name="connsiteX23" fmla="*/ 251876 w 1695666"/>
              <a:gd name="connsiteY23" fmla="*/ 413887 h 559258"/>
              <a:gd name="connsiteX24" fmla="*/ 290378 w 1695666"/>
              <a:gd name="connsiteY24" fmla="*/ 433137 h 559258"/>
              <a:gd name="connsiteX25" fmla="*/ 338504 w 1695666"/>
              <a:gd name="connsiteY25" fmla="*/ 442762 h 559258"/>
              <a:gd name="connsiteX26" fmla="*/ 415506 w 1695666"/>
              <a:gd name="connsiteY26" fmla="*/ 462013 h 559258"/>
              <a:gd name="connsiteX27" fmla="*/ 463632 w 1695666"/>
              <a:gd name="connsiteY27" fmla="*/ 471638 h 559258"/>
              <a:gd name="connsiteX28" fmla="*/ 531009 w 1695666"/>
              <a:gd name="connsiteY28" fmla="*/ 490889 h 559258"/>
              <a:gd name="connsiteX29" fmla="*/ 627262 w 1695666"/>
              <a:gd name="connsiteY29" fmla="*/ 510139 h 559258"/>
              <a:gd name="connsiteX30" fmla="*/ 1483910 w 1695666"/>
              <a:gd name="connsiteY30" fmla="*/ 510139 h 559258"/>
              <a:gd name="connsiteX31" fmla="*/ 1541662 w 1695666"/>
              <a:gd name="connsiteY31" fmla="*/ 490889 h 559258"/>
              <a:gd name="connsiteX32" fmla="*/ 1570538 w 1695666"/>
              <a:gd name="connsiteY32" fmla="*/ 481263 h 559258"/>
              <a:gd name="connsiteX33" fmla="*/ 1599413 w 1695666"/>
              <a:gd name="connsiteY33" fmla="*/ 423512 h 559258"/>
              <a:gd name="connsiteX34" fmla="*/ 1609039 w 1695666"/>
              <a:gd name="connsiteY34" fmla="*/ 394636 h 559258"/>
              <a:gd name="connsiteX35" fmla="*/ 1637914 w 1695666"/>
              <a:gd name="connsiteY35" fmla="*/ 365760 h 559258"/>
              <a:gd name="connsiteX36" fmla="*/ 1676415 w 1695666"/>
              <a:gd name="connsiteY36" fmla="*/ 288758 h 559258"/>
              <a:gd name="connsiteX37" fmla="*/ 1695666 w 1695666"/>
              <a:gd name="connsiteY37" fmla="*/ 250257 h 559258"/>
              <a:gd name="connsiteX38" fmla="*/ 1686041 w 1695666"/>
              <a:gd name="connsiteY38" fmla="*/ 144379 h 559258"/>
              <a:gd name="connsiteX39" fmla="*/ 1666790 w 1695666"/>
              <a:gd name="connsiteY39" fmla="*/ 77002 h 559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695666" h="559258">
                <a:moveTo>
                  <a:pt x="1666790" y="77002"/>
                </a:moveTo>
                <a:lnTo>
                  <a:pt x="1666790" y="77002"/>
                </a:lnTo>
                <a:cubicBezTo>
                  <a:pt x="1510872" y="111651"/>
                  <a:pt x="1642865" y="87035"/>
                  <a:pt x="1426159" y="105878"/>
                </a:cubicBezTo>
                <a:cubicBezTo>
                  <a:pt x="1403557" y="107843"/>
                  <a:pt x="1381294" y="112689"/>
                  <a:pt x="1358782" y="115503"/>
                </a:cubicBezTo>
                <a:cubicBezTo>
                  <a:pt x="1329953" y="119107"/>
                  <a:pt x="1301107" y="122716"/>
                  <a:pt x="1272154" y="125129"/>
                </a:cubicBezTo>
                <a:cubicBezTo>
                  <a:pt x="1151835" y="135156"/>
                  <a:pt x="1037434" y="138860"/>
                  <a:pt x="916020" y="144379"/>
                </a:cubicBezTo>
                <a:cubicBezTo>
                  <a:pt x="791437" y="185910"/>
                  <a:pt x="879662" y="160197"/>
                  <a:pt x="579135" y="144379"/>
                </a:cubicBezTo>
                <a:cubicBezTo>
                  <a:pt x="559646" y="143353"/>
                  <a:pt x="540521" y="138581"/>
                  <a:pt x="521384" y="134754"/>
                </a:cubicBezTo>
                <a:cubicBezTo>
                  <a:pt x="491164" y="128710"/>
                  <a:pt x="481532" y="124678"/>
                  <a:pt x="454007" y="115503"/>
                </a:cubicBezTo>
                <a:cubicBezTo>
                  <a:pt x="427465" y="88962"/>
                  <a:pt x="427521" y="85243"/>
                  <a:pt x="396255" y="67377"/>
                </a:cubicBezTo>
                <a:cubicBezTo>
                  <a:pt x="356604" y="44720"/>
                  <a:pt x="347325" y="44650"/>
                  <a:pt x="300003" y="28876"/>
                </a:cubicBezTo>
                <a:cubicBezTo>
                  <a:pt x="290378" y="25668"/>
                  <a:pt x="280970" y="21712"/>
                  <a:pt x="271127" y="19251"/>
                </a:cubicBezTo>
                <a:cubicBezTo>
                  <a:pt x="222783" y="7165"/>
                  <a:pt x="245176" y="13810"/>
                  <a:pt x="203750" y="0"/>
                </a:cubicBezTo>
                <a:cubicBezTo>
                  <a:pt x="165249" y="3209"/>
                  <a:pt x="125395" y="-988"/>
                  <a:pt x="88247" y="9626"/>
                </a:cubicBezTo>
                <a:cubicBezTo>
                  <a:pt x="73189" y="13928"/>
                  <a:pt x="64040" y="56483"/>
                  <a:pt x="59371" y="67377"/>
                </a:cubicBezTo>
                <a:cubicBezTo>
                  <a:pt x="53719" y="80565"/>
                  <a:pt x="45773" y="92690"/>
                  <a:pt x="40121" y="105878"/>
                </a:cubicBezTo>
                <a:cubicBezTo>
                  <a:pt x="36124" y="115204"/>
                  <a:pt x="36833" y="126831"/>
                  <a:pt x="30495" y="134754"/>
                </a:cubicBezTo>
                <a:cubicBezTo>
                  <a:pt x="23269" y="143787"/>
                  <a:pt x="11245" y="147588"/>
                  <a:pt x="1620" y="154005"/>
                </a:cubicBezTo>
                <a:cubicBezTo>
                  <a:pt x="4828" y="198923"/>
                  <a:pt x="-8894" y="248480"/>
                  <a:pt x="11245" y="288758"/>
                </a:cubicBezTo>
                <a:cubicBezTo>
                  <a:pt x="24079" y="314425"/>
                  <a:pt x="65290" y="310041"/>
                  <a:pt x="88247" y="327259"/>
                </a:cubicBezTo>
                <a:cubicBezTo>
                  <a:pt x="101081" y="336884"/>
                  <a:pt x="112992" y="347881"/>
                  <a:pt x="126748" y="356135"/>
                </a:cubicBezTo>
                <a:cubicBezTo>
                  <a:pt x="145204" y="367208"/>
                  <a:pt x="165686" y="374559"/>
                  <a:pt x="184500" y="385011"/>
                </a:cubicBezTo>
                <a:cubicBezTo>
                  <a:pt x="194612" y="390629"/>
                  <a:pt x="202743" y="399704"/>
                  <a:pt x="213375" y="404261"/>
                </a:cubicBezTo>
                <a:cubicBezTo>
                  <a:pt x="225534" y="409472"/>
                  <a:pt x="239490" y="409242"/>
                  <a:pt x="251876" y="413887"/>
                </a:cubicBezTo>
                <a:cubicBezTo>
                  <a:pt x="265311" y="418925"/>
                  <a:pt x="276766" y="428600"/>
                  <a:pt x="290378" y="433137"/>
                </a:cubicBezTo>
                <a:cubicBezTo>
                  <a:pt x="305898" y="438310"/>
                  <a:pt x="322563" y="439083"/>
                  <a:pt x="338504" y="442762"/>
                </a:cubicBezTo>
                <a:cubicBezTo>
                  <a:pt x="364284" y="448711"/>
                  <a:pt x="389562" y="456824"/>
                  <a:pt x="415506" y="462013"/>
                </a:cubicBezTo>
                <a:cubicBezTo>
                  <a:pt x="431548" y="465221"/>
                  <a:pt x="447662" y="468089"/>
                  <a:pt x="463632" y="471638"/>
                </a:cubicBezTo>
                <a:cubicBezTo>
                  <a:pt x="531346" y="486685"/>
                  <a:pt x="474727" y="474808"/>
                  <a:pt x="531009" y="490889"/>
                </a:cubicBezTo>
                <a:cubicBezTo>
                  <a:pt x="571209" y="502375"/>
                  <a:pt x="581888" y="502577"/>
                  <a:pt x="627262" y="510139"/>
                </a:cubicBezTo>
                <a:cubicBezTo>
                  <a:pt x="916152" y="606442"/>
                  <a:pt x="694029" y="535896"/>
                  <a:pt x="1483910" y="510139"/>
                </a:cubicBezTo>
                <a:cubicBezTo>
                  <a:pt x="1504191" y="509478"/>
                  <a:pt x="1522411" y="497306"/>
                  <a:pt x="1541662" y="490889"/>
                </a:cubicBezTo>
                <a:lnTo>
                  <a:pt x="1570538" y="481263"/>
                </a:lnTo>
                <a:cubicBezTo>
                  <a:pt x="1594729" y="408689"/>
                  <a:pt x="1562098" y="498142"/>
                  <a:pt x="1599413" y="423512"/>
                </a:cubicBezTo>
                <a:cubicBezTo>
                  <a:pt x="1603950" y="414437"/>
                  <a:pt x="1603411" y="403078"/>
                  <a:pt x="1609039" y="394636"/>
                </a:cubicBezTo>
                <a:cubicBezTo>
                  <a:pt x="1616590" y="383310"/>
                  <a:pt x="1630606" y="377244"/>
                  <a:pt x="1637914" y="365760"/>
                </a:cubicBezTo>
                <a:cubicBezTo>
                  <a:pt x="1653321" y="341549"/>
                  <a:pt x="1663581" y="314425"/>
                  <a:pt x="1676415" y="288758"/>
                </a:cubicBezTo>
                <a:lnTo>
                  <a:pt x="1695666" y="250257"/>
                </a:lnTo>
                <a:cubicBezTo>
                  <a:pt x="1692458" y="214964"/>
                  <a:pt x="1692991" y="179129"/>
                  <a:pt x="1686041" y="144379"/>
                </a:cubicBezTo>
                <a:cubicBezTo>
                  <a:pt x="1683227" y="130309"/>
                  <a:pt x="1669999" y="88232"/>
                  <a:pt x="1666790" y="77002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E8D18EA-BD9D-492A-861D-531327118087}"/>
              </a:ext>
            </a:extLst>
          </p:cNvPr>
          <p:cNvSpPr/>
          <p:nvPr/>
        </p:nvSpPr>
        <p:spPr>
          <a:xfrm>
            <a:off x="2829827" y="4503177"/>
            <a:ext cx="1761559" cy="708678"/>
          </a:xfrm>
          <a:custGeom>
            <a:avLst/>
            <a:gdLst>
              <a:gd name="connsiteX0" fmla="*/ 0 w 1761559"/>
              <a:gd name="connsiteY0" fmla="*/ 434583 h 708678"/>
              <a:gd name="connsiteX1" fmla="*/ 0 w 1761559"/>
              <a:gd name="connsiteY1" fmla="*/ 434583 h 708678"/>
              <a:gd name="connsiteX2" fmla="*/ 77002 w 1761559"/>
              <a:gd name="connsiteY2" fmla="*/ 463459 h 708678"/>
              <a:gd name="connsiteX3" fmla="*/ 105878 w 1761559"/>
              <a:gd name="connsiteY3" fmla="*/ 473084 h 708678"/>
              <a:gd name="connsiteX4" fmla="*/ 154005 w 1761559"/>
              <a:gd name="connsiteY4" fmla="*/ 492335 h 708678"/>
              <a:gd name="connsiteX5" fmla="*/ 192506 w 1761559"/>
              <a:gd name="connsiteY5" fmla="*/ 501960 h 708678"/>
              <a:gd name="connsiteX6" fmla="*/ 221381 w 1761559"/>
              <a:gd name="connsiteY6" fmla="*/ 511585 h 708678"/>
              <a:gd name="connsiteX7" fmla="*/ 240632 w 1761559"/>
              <a:gd name="connsiteY7" fmla="*/ 636714 h 708678"/>
              <a:gd name="connsiteX8" fmla="*/ 221381 w 1761559"/>
              <a:gd name="connsiteY8" fmla="*/ 694465 h 708678"/>
              <a:gd name="connsiteX9" fmla="*/ 866274 w 1761559"/>
              <a:gd name="connsiteY9" fmla="*/ 694465 h 708678"/>
              <a:gd name="connsiteX10" fmla="*/ 924026 w 1761559"/>
              <a:gd name="connsiteY10" fmla="*/ 684840 h 708678"/>
              <a:gd name="connsiteX11" fmla="*/ 1029904 w 1761559"/>
              <a:gd name="connsiteY11" fmla="*/ 675215 h 708678"/>
              <a:gd name="connsiteX12" fmla="*/ 1087655 w 1761559"/>
              <a:gd name="connsiteY12" fmla="*/ 665589 h 708678"/>
              <a:gd name="connsiteX13" fmla="*/ 1155032 w 1761559"/>
              <a:gd name="connsiteY13" fmla="*/ 655964 h 708678"/>
              <a:gd name="connsiteX14" fmla="*/ 1203158 w 1761559"/>
              <a:gd name="connsiteY14" fmla="*/ 646339 h 708678"/>
              <a:gd name="connsiteX15" fmla="*/ 1366788 w 1761559"/>
              <a:gd name="connsiteY15" fmla="*/ 636714 h 708678"/>
              <a:gd name="connsiteX16" fmla="*/ 1395664 w 1761559"/>
              <a:gd name="connsiteY16" fmla="*/ 627088 h 708678"/>
              <a:gd name="connsiteX17" fmla="*/ 1443790 w 1761559"/>
              <a:gd name="connsiteY17" fmla="*/ 617463 h 708678"/>
              <a:gd name="connsiteX18" fmla="*/ 1482291 w 1761559"/>
              <a:gd name="connsiteY18" fmla="*/ 598212 h 708678"/>
              <a:gd name="connsiteX19" fmla="*/ 1511167 w 1761559"/>
              <a:gd name="connsiteY19" fmla="*/ 588587 h 708678"/>
              <a:gd name="connsiteX20" fmla="*/ 1568918 w 1761559"/>
              <a:gd name="connsiteY20" fmla="*/ 530836 h 708678"/>
              <a:gd name="connsiteX21" fmla="*/ 1626670 w 1761559"/>
              <a:gd name="connsiteY21" fmla="*/ 501960 h 708678"/>
              <a:gd name="connsiteX22" fmla="*/ 1655546 w 1761559"/>
              <a:gd name="connsiteY22" fmla="*/ 492335 h 708678"/>
              <a:gd name="connsiteX23" fmla="*/ 1694047 w 1761559"/>
              <a:gd name="connsiteY23" fmla="*/ 434583 h 708678"/>
              <a:gd name="connsiteX24" fmla="*/ 1742173 w 1761559"/>
              <a:gd name="connsiteY24" fmla="*/ 376831 h 708678"/>
              <a:gd name="connsiteX25" fmla="*/ 1761424 w 1761559"/>
              <a:gd name="connsiteY25" fmla="*/ 319080 h 708678"/>
              <a:gd name="connsiteX26" fmla="*/ 1751798 w 1761559"/>
              <a:gd name="connsiteY26" fmla="*/ 203577 h 708678"/>
              <a:gd name="connsiteX27" fmla="*/ 1694047 w 1761559"/>
              <a:gd name="connsiteY27" fmla="*/ 145825 h 708678"/>
              <a:gd name="connsiteX28" fmla="*/ 1665171 w 1761559"/>
              <a:gd name="connsiteY28" fmla="*/ 126575 h 708678"/>
              <a:gd name="connsiteX29" fmla="*/ 1501541 w 1761559"/>
              <a:gd name="connsiteY29" fmla="*/ 88074 h 708678"/>
              <a:gd name="connsiteX30" fmla="*/ 1386038 w 1761559"/>
              <a:gd name="connsiteY30" fmla="*/ 59198 h 708678"/>
              <a:gd name="connsiteX31" fmla="*/ 1328287 w 1761559"/>
              <a:gd name="connsiteY31" fmla="*/ 49572 h 708678"/>
              <a:gd name="connsiteX32" fmla="*/ 1251285 w 1761559"/>
              <a:gd name="connsiteY32" fmla="*/ 30322 h 708678"/>
              <a:gd name="connsiteX33" fmla="*/ 1058779 w 1761559"/>
              <a:gd name="connsiteY33" fmla="*/ 20697 h 708678"/>
              <a:gd name="connsiteX34" fmla="*/ 635268 w 1761559"/>
              <a:gd name="connsiteY34" fmla="*/ 20697 h 708678"/>
              <a:gd name="connsiteX35" fmla="*/ 577516 w 1761559"/>
              <a:gd name="connsiteY35" fmla="*/ 39947 h 708678"/>
              <a:gd name="connsiteX36" fmla="*/ 481264 w 1761559"/>
              <a:gd name="connsiteY36" fmla="*/ 59198 h 708678"/>
              <a:gd name="connsiteX37" fmla="*/ 452388 w 1761559"/>
              <a:gd name="connsiteY37" fmla="*/ 68823 h 708678"/>
              <a:gd name="connsiteX38" fmla="*/ 317634 w 1761559"/>
              <a:gd name="connsiteY38" fmla="*/ 88074 h 708678"/>
              <a:gd name="connsiteX39" fmla="*/ 250257 w 1761559"/>
              <a:gd name="connsiteY39" fmla="*/ 107324 h 708678"/>
              <a:gd name="connsiteX40" fmla="*/ 202131 w 1761559"/>
              <a:gd name="connsiteY40" fmla="*/ 116949 h 708678"/>
              <a:gd name="connsiteX41" fmla="*/ 144379 w 1761559"/>
              <a:gd name="connsiteY41" fmla="*/ 155450 h 708678"/>
              <a:gd name="connsiteX42" fmla="*/ 125129 w 1761559"/>
              <a:gd name="connsiteY42" fmla="*/ 203577 h 708678"/>
              <a:gd name="connsiteX43" fmla="*/ 115504 w 1761559"/>
              <a:gd name="connsiteY43" fmla="*/ 251703 h 708678"/>
              <a:gd name="connsiteX44" fmla="*/ 96253 w 1761559"/>
              <a:gd name="connsiteY44" fmla="*/ 280579 h 708678"/>
              <a:gd name="connsiteX45" fmla="*/ 57752 w 1761559"/>
              <a:gd name="connsiteY45" fmla="*/ 367206 h 708678"/>
              <a:gd name="connsiteX46" fmla="*/ 0 w 1761559"/>
              <a:gd name="connsiteY46" fmla="*/ 434583 h 708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1761559" h="708678">
                <a:moveTo>
                  <a:pt x="0" y="434583"/>
                </a:moveTo>
                <a:lnTo>
                  <a:pt x="0" y="434583"/>
                </a:lnTo>
                <a:lnTo>
                  <a:pt x="77002" y="463459"/>
                </a:lnTo>
                <a:cubicBezTo>
                  <a:pt x="86537" y="466926"/>
                  <a:pt x="96378" y="469522"/>
                  <a:pt x="105878" y="473084"/>
                </a:cubicBezTo>
                <a:cubicBezTo>
                  <a:pt x="122056" y="479151"/>
                  <a:pt x="137614" y="486871"/>
                  <a:pt x="154005" y="492335"/>
                </a:cubicBezTo>
                <a:cubicBezTo>
                  <a:pt x="166555" y="496518"/>
                  <a:pt x="179786" y="498326"/>
                  <a:pt x="192506" y="501960"/>
                </a:cubicBezTo>
                <a:cubicBezTo>
                  <a:pt x="202261" y="504747"/>
                  <a:pt x="211756" y="508377"/>
                  <a:pt x="221381" y="511585"/>
                </a:cubicBezTo>
                <a:cubicBezTo>
                  <a:pt x="276809" y="548538"/>
                  <a:pt x="260292" y="525307"/>
                  <a:pt x="240632" y="636714"/>
                </a:cubicBezTo>
                <a:cubicBezTo>
                  <a:pt x="237106" y="656697"/>
                  <a:pt x="221381" y="694465"/>
                  <a:pt x="221381" y="694465"/>
                </a:cubicBezTo>
                <a:cubicBezTo>
                  <a:pt x="501067" y="715979"/>
                  <a:pt x="380144" y="710669"/>
                  <a:pt x="866274" y="694465"/>
                </a:cubicBezTo>
                <a:cubicBezTo>
                  <a:pt x="885779" y="693815"/>
                  <a:pt x="904643" y="687120"/>
                  <a:pt x="924026" y="684840"/>
                </a:cubicBezTo>
                <a:cubicBezTo>
                  <a:pt x="959221" y="680699"/>
                  <a:pt x="994709" y="679356"/>
                  <a:pt x="1029904" y="675215"/>
                </a:cubicBezTo>
                <a:cubicBezTo>
                  <a:pt x="1049286" y="672935"/>
                  <a:pt x="1068366" y="668557"/>
                  <a:pt x="1087655" y="665589"/>
                </a:cubicBezTo>
                <a:cubicBezTo>
                  <a:pt x="1110078" y="662139"/>
                  <a:pt x="1132654" y="659694"/>
                  <a:pt x="1155032" y="655964"/>
                </a:cubicBezTo>
                <a:cubicBezTo>
                  <a:pt x="1171169" y="653275"/>
                  <a:pt x="1186866" y="647820"/>
                  <a:pt x="1203158" y="646339"/>
                </a:cubicBezTo>
                <a:cubicBezTo>
                  <a:pt x="1257571" y="641392"/>
                  <a:pt x="1312245" y="639922"/>
                  <a:pt x="1366788" y="636714"/>
                </a:cubicBezTo>
                <a:cubicBezTo>
                  <a:pt x="1376413" y="633505"/>
                  <a:pt x="1385821" y="629549"/>
                  <a:pt x="1395664" y="627088"/>
                </a:cubicBezTo>
                <a:cubicBezTo>
                  <a:pt x="1411535" y="623120"/>
                  <a:pt x="1428270" y="622636"/>
                  <a:pt x="1443790" y="617463"/>
                </a:cubicBezTo>
                <a:cubicBezTo>
                  <a:pt x="1457402" y="612926"/>
                  <a:pt x="1469103" y="603864"/>
                  <a:pt x="1482291" y="598212"/>
                </a:cubicBezTo>
                <a:cubicBezTo>
                  <a:pt x="1491617" y="594215"/>
                  <a:pt x="1501542" y="591795"/>
                  <a:pt x="1511167" y="588587"/>
                </a:cubicBezTo>
                <a:cubicBezTo>
                  <a:pt x="1530417" y="569337"/>
                  <a:pt x="1543091" y="539446"/>
                  <a:pt x="1568918" y="530836"/>
                </a:cubicBezTo>
                <a:cubicBezTo>
                  <a:pt x="1641506" y="506638"/>
                  <a:pt x="1552026" y="539281"/>
                  <a:pt x="1626670" y="501960"/>
                </a:cubicBezTo>
                <a:cubicBezTo>
                  <a:pt x="1635745" y="497423"/>
                  <a:pt x="1645921" y="495543"/>
                  <a:pt x="1655546" y="492335"/>
                </a:cubicBezTo>
                <a:cubicBezTo>
                  <a:pt x="1668380" y="473084"/>
                  <a:pt x="1677687" y="450943"/>
                  <a:pt x="1694047" y="434583"/>
                </a:cubicBezTo>
                <a:cubicBezTo>
                  <a:pt x="1731102" y="397527"/>
                  <a:pt x="1715371" y="417033"/>
                  <a:pt x="1742173" y="376831"/>
                </a:cubicBezTo>
                <a:cubicBezTo>
                  <a:pt x="1748590" y="357581"/>
                  <a:pt x="1763109" y="339302"/>
                  <a:pt x="1761424" y="319080"/>
                </a:cubicBezTo>
                <a:cubicBezTo>
                  <a:pt x="1758215" y="280579"/>
                  <a:pt x="1765801" y="239585"/>
                  <a:pt x="1751798" y="203577"/>
                </a:cubicBezTo>
                <a:cubicBezTo>
                  <a:pt x="1741931" y="178204"/>
                  <a:pt x="1716699" y="160926"/>
                  <a:pt x="1694047" y="145825"/>
                </a:cubicBezTo>
                <a:cubicBezTo>
                  <a:pt x="1684422" y="139408"/>
                  <a:pt x="1676145" y="130233"/>
                  <a:pt x="1665171" y="126575"/>
                </a:cubicBezTo>
                <a:cubicBezTo>
                  <a:pt x="1615897" y="110151"/>
                  <a:pt x="1554738" y="98713"/>
                  <a:pt x="1501541" y="88074"/>
                </a:cubicBezTo>
                <a:cubicBezTo>
                  <a:pt x="1446864" y="51621"/>
                  <a:pt x="1488253" y="72827"/>
                  <a:pt x="1386038" y="59198"/>
                </a:cubicBezTo>
                <a:cubicBezTo>
                  <a:pt x="1366693" y="56619"/>
                  <a:pt x="1347370" y="53661"/>
                  <a:pt x="1328287" y="49572"/>
                </a:cubicBezTo>
                <a:cubicBezTo>
                  <a:pt x="1302417" y="44028"/>
                  <a:pt x="1277592" y="33140"/>
                  <a:pt x="1251285" y="30322"/>
                </a:cubicBezTo>
                <a:cubicBezTo>
                  <a:pt x="1187402" y="23478"/>
                  <a:pt x="1122948" y="23905"/>
                  <a:pt x="1058779" y="20697"/>
                </a:cubicBezTo>
                <a:cubicBezTo>
                  <a:pt x="895791" y="-11903"/>
                  <a:pt x="966746" y="-1402"/>
                  <a:pt x="635268" y="20697"/>
                </a:cubicBezTo>
                <a:cubicBezTo>
                  <a:pt x="615021" y="22047"/>
                  <a:pt x="597532" y="36611"/>
                  <a:pt x="577516" y="39947"/>
                </a:cubicBezTo>
                <a:cubicBezTo>
                  <a:pt x="532124" y="47512"/>
                  <a:pt x="521476" y="47709"/>
                  <a:pt x="481264" y="59198"/>
                </a:cubicBezTo>
                <a:cubicBezTo>
                  <a:pt x="471508" y="61985"/>
                  <a:pt x="462292" y="66622"/>
                  <a:pt x="452388" y="68823"/>
                </a:cubicBezTo>
                <a:cubicBezTo>
                  <a:pt x="397868" y="80938"/>
                  <a:pt x="375899" y="78363"/>
                  <a:pt x="317634" y="88074"/>
                </a:cubicBezTo>
                <a:cubicBezTo>
                  <a:pt x="263618" y="97077"/>
                  <a:pt x="296033" y="95880"/>
                  <a:pt x="250257" y="107324"/>
                </a:cubicBezTo>
                <a:cubicBezTo>
                  <a:pt x="234386" y="111292"/>
                  <a:pt x="218173" y="113741"/>
                  <a:pt x="202131" y="116949"/>
                </a:cubicBezTo>
                <a:cubicBezTo>
                  <a:pt x="182880" y="129783"/>
                  <a:pt x="152971" y="133968"/>
                  <a:pt x="144379" y="155450"/>
                </a:cubicBezTo>
                <a:cubicBezTo>
                  <a:pt x="137962" y="171492"/>
                  <a:pt x="130094" y="187028"/>
                  <a:pt x="125129" y="203577"/>
                </a:cubicBezTo>
                <a:cubicBezTo>
                  <a:pt x="120428" y="219247"/>
                  <a:pt x="121248" y="236385"/>
                  <a:pt x="115504" y="251703"/>
                </a:cubicBezTo>
                <a:cubicBezTo>
                  <a:pt x="111442" y="262535"/>
                  <a:pt x="102670" y="270954"/>
                  <a:pt x="96253" y="280579"/>
                </a:cubicBezTo>
                <a:cubicBezTo>
                  <a:pt x="73344" y="349304"/>
                  <a:pt x="88258" y="321446"/>
                  <a:pt x="57752" y="367206"/>
                </a:cubicBezTo>
                <a:cubicBezTo>
                  <a:pt x="47027" y="410109"/>
                  <a:pt x="57482" y="396353"/>
                  <a:pt x="0" y="434583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2973508-2002-44BF-AB74-77682EF96359}"/>
              </a:ext>
            </a:extLst>
          </p:cNvPr>
          <p:cNvSpPr txBox="1"/>
          <p:nvPr/>
        </p:nvSpPr>
        <p:spPr>
          <a:xfrm>
            <a:off x="5176007" y="1809549"/>
            <a:ext cx="6168464" cy="671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Kontaktlose</a:t>
            </a:r>
            <a:r>
              <a:rPr lang="en-US" sz="2800" dirty="0"/>
              <a:t> </a:t>
            </a:r>
            <a:r>
              <a:rPr lang="en-US" sz="2800" dirty="0" err="1"/>
              <a:t>Winkelmessung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54359725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069A67CD-CC72-48CA-9BF6-3D831BDAA9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769" y="1863801"/>
            <a:ext cx="7656460" cy="444074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E6FD9FE-57A1-4C3A-9A6C-425A9F2FDA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Software-Aufbau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3A5ED8A-E0D3-45BF-9296-10EC4E9B8C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153DD9-28C1-4297-8279-C2114C5872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42415A-502A-41CA-BD29-1A7790503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50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C21B6EC-9378-419C-928B-DA00AF3AB847}"/>
              </a:ext>
            </a:extLst>
          </p:cNvPr>
          <p:cNvSpPr/>
          <p:nvPr/>
        </p:nvSpPr>
        <p:spPr>
          <a:xfrm>
            <a:off x="2267769" y="1742831"/>
            <a:ext cx="1770831" cy="6877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63B44A3-2712-48EB-A233-80F717DC680E}"/>
              </a:ext>
            </a:extLst>
          </p:cNvPr>
          <p:cNvSpPr/>
          <p:nvPr/>
        </p:nvSpPr>
        <p:spPr>
          <a:xfrm>
            <a:off x="2211752" y="5728677"/>
            <a:ext cx="1826848" cy="6877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1FFA88-BE86-47F3-B355-89FCE7C96627}"/>
              </a:ext>
            </a:extLst>
          </p:cNvPr>
          <p:cNvSpPr/>
          <p:nvPr/>
        </p:nvSpPr>
        <p:spPr>
          <a:xfrm>
            <a:off x="5306646" y="5728677"/>
            <a:ext cx="1477108" cy="696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7A2D844-1304-4BC8-8FC3-122821C7EFEA}"/>
              </a:ext>
            </a:extLst>
          </p:cNvPr>
          <p:cNvSpPr/>
          <p:nvPr/>
        </p:nvSpPr>
        <p:spPr>
          <a:xfrm>
            <a:off x="4790830" y="2361417"/>
            <a:ext cx="3298091" cy="7657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16295FB-01AD-4F0A-A5BC-1EB5FA09735B}"/>
              </a:ext>
            </a:extLst>
          </p:cNvPr>
          <p:cNvSpPr/>
          <p:nvPr/>
        </p:nvSpPr>
        <p:spPr>
          <a:xfrm>
            <a:off x="3982584" y="2482388"/>
            <a:ext cx="808248" cy="409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5E3FE89-123A-421D-B83E-81578EE60CC3}"/>
              </a:ext>
            </a:extLst>
          </p:cNvPr>
          <p:cNvSpPr/>
          <p:nvPr/>
        </p:nvSpPr>
        <p:spPr>
          <a:xfrm>
            <a:off x="2267768" y="2361418"/>
            <a:ext cx="1826848" cy="33154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99D4BDC-F1CB-4844-AD13-C7E47CB9EB93}"/>
              </a:ext>
            </a:extLst>
          </p:cNvPr>
          <p:cNvSpPr/>
          <p:nvPr/>
        </p:nvSpPr>
        <p:spPr>
          <a:xfrm>
            <a:off x="4038600" y="5096782"/>
            <a:ext cx="4025570" cy="5891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60965E5-A61B-40E1-9737-E17205835BE5}"/>
              </a:ext>
            </a:extLst>
          </p:cNvPr>
          <p:cNvSpPr/>
          <p:nvPr/>
        </p:nvSpPr>
        <p:spPr>
          <a:xfrm>
            <a:off x="4728306" y="3012663"/>
            <a:ext cx="3360615" cy="594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6487CD2-7FFA-40D7-B1C6-B2AAA3346CF9}"/>
              </a:ext>
            </a:extLst>
          </p:cNvPr>
          <p:cNvSpPr/>
          <p:nvPr/>
        </p:nvSpPr>
        <p:spPr>
          <a:xfrm>
            <a:off x="3982584" y="3615956"/>
            <a:ext cx="4081586" cy="5356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E070733-F75F-442D-8092-5FACD7D3E4F1}"/>
              </a:ext>
            </a:extLst>
          </p:cNvPr>
          <p:cNvSpPr/>
          <p:nvPr/>
        </p:nvSpPr>
        <p:spPr>
          <a:xfrm>
            <a:off x="3985522" y="4151577"/>
            <a:ext cx="4081586" cy="6492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51932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069A67CD-CC72-48CA-9BF6-3D831BDAA9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769" y="1863801"/>
            <a:ext cx="7656460" cy="444074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E6FD9FE-57A1-4C3A-9A6C-425A9F2FDA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Software-Aufbau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3A5ED8A-E0D3-45BF-9296-10EC4E9B8C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153DD9-28C1-4297-8279-C2114C5872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42415A-502A-41CA-BD29-1A7790503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51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1FFA88-BE86-47F3-B355-89FCE7C96627}"/>
              </a:ext>
            </a:extLst>
          </p:cNvPr>
          <p:cNvSpPr/>
          <p:nvPr/>
        </p:nvSpPr>
        <p:spPr>
          <a:xfrm>
            <a:off x="5306646" y="5728677"/>
            <a:ext cx="1477108" cy="696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7A2D844-1304-4BC8-8FC3-122821C7EFEA}"/>
              </a:ext>
            </a:extLst>
          </p:cNvPr>
          <p:cNvSpPr/>
          <p:nvPr/>
        </p:nvSpPr>
        <p:spPr>
          <a:xfrm>
            <a:off x="4790830" y="2361417"/>
            <a:ext cx="3298091" cy="7657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16295FB-01AD-4F0A-A5BC-1EB5FA09735B}"/>
              </a:ext>
            </a:extLst>
          </p:cNvPr>
          <p:cNvSpPr/>
          <p:nvPr/>
        </p:nvSpPr>
        <p:spPr>
          <a:xfrm>
            <a:off x="3982584" y="2482388"/>
            <a:ext cx="808248" cy="409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99D4BDC-F1CB-4844-AD13-C7E47CB9EB93}"/>
              </a:ext>
            </a:extLst>
          </p:cNvPr>
          <p:cNvSpPr/>
          <p:nvPr/>
        </p:nvSpPr>
        <p:spPr>
          <a:xfrm>
            <a:off x="4026230" y="5088654"/>
            <a:ext cx="4025570" cy="6400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60965E5-A61B-40E1-9737-E17205835BE5}"/>
              </a:ext>
            </a:extLst>
          </p:cNvPr>
          <p:cNvSpPr/>
          <p:nvPr/>
        </p:nvSpPr>
        <p:spPr>
          <a:xfrm>
            <a:off x="4728306" y="3040087"/>
            <a:ext cx="3360615" cy="5667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6487CD2-7FFA-40D7-B1C6-B2AAA3346CF9}"/>
              </a:ext>
            </a:extLst>
          </p:cNvPr>
          <p:cNvSpPr/>
          <p:nvPr/>
        </p:nvSpPr>
        <p:spPr>
          <a:xfrm>
            <a:off x="3982584" y="3615956"/>
            <a:ext cx="4081586" cy="5265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E070733-F75F-442D-8092-5FACD7D3E4F1}"/>
              </a:ext>
            </a:extLst>
          </p:cNvPr>
          <p:cNvSpPr/>
          <p:nvPr/>
        </p:nvSpPr>
        <p:spPr>
          <a:xfrm>
            <a:off x="3985522" y="4142491"/>
            <a:ext cx="4081586" cy="6400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20124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069A67CD-CC72-48CA-9BF6-3D831BDAA9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769" y="1863801"/>
            <a:ext cx="7656460" cy="444074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E6FD9FE-57A1-4C3A-9A6C-425A9F2FDA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Software-Aufbau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3A5ED8A-E0D3-45BF-9296-10EC4E9B8C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153DD9-28C1-4297-8279-C2114C5872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42415A-502A-41CA-BD29-1A7790503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52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1FFA88-BE86-47F3-B355-89FCE7C96627}"/>
              </a:ext>
            </a:extLst>
          </p:cNvPr>
          <p:cNvSpPr/>
          <p:nvPr/>
        </p:nvSpPr>
        <p:spPr>
          <a:xfrm>
            <a:off x="5306646" y="5728677"/>
            <a:ext cx="1477108" cy="696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7A2D844-1304-4BC8-8FC3-122821C7EFEA}"/>
              </a:ext>
            </a:extLst>
          </p:cNvPr>
          <p:cNvSpPr/>
          <p:nvPr/>
        </p:nvSpPr>
        <p:spPr>
          <a:xfrm>
            <a:off x="4790830" y="2361417"/>
            <a:ext cx="3298091" cy="6145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16295FB-01AD-4F0A-A5BC-1EB5FA09735B}"/>
              </a:ext>
            </a:extLst>
          </p:cNvPr>
          <p:cNvSpPr/>
          <p:nvPr/>
        </p:nvSpPr>
        <p:spPr>
          <a:xfrm>
            <a:off x="3982584" y="2482388"/>
            <a:ext cx="808248" cy="409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99D4BDC-F1CB-4844-AD13-C7E47CB9EB93}"/>
              </a:ext>
            </a:extLst>
          </p:cNvPr>
          <p:cNvSpPr/>
          <p:nvPr/>
        </p:nvSpPr>
        <p:spPr>
          <a:xfrm>
            <a:off x="4026230" y="5088654"/>
            <a:ext cx="4025570" cy="5882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6487CD2-7FFA-40D7-B1C6-B2AAA3346CF9}"/>
              </a:ext>
            </a:extLst>
          </p:cNvPr>
          <p:cNvSpPr/>
          <p:nvPr/>
        </p:nvSpPr>
        <p:spPr>
          <a:xfrm>
            <a:off x="3982584" y="3615956"/>
            <a:ext cx="4081586" cy="5265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E070733-F75F-442D-8092-5FACD7D3E4F1}"/>
              </a:ext>
            </a:extLst>
          </p:cNvPr>
          <p:cNvSpPr/>
          <p:nvPr/>
        </p:nvSpPr>
        <p:spPr>
          <a:xfrm>
            <a:off x="3985522" y="4142492"/>
            <a:ext cx="4081586" cy="5783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4944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069A67CD-CC72-48CA-9BF6-3D831BDAA9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769" y="1863801"/>
            <a:ext cx="7656460" cy="444074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E6FD9FE-57A1-4C3A-9A6C-425A9F2FDA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Software-Aufbau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3A5ED8A-E0D3-45BF-9296-10EC4E9B8C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153DD9-28C1-4297-8279-C2114C5872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42415A-502A-41CA-BD29-1A7790503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53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1FFA88-BE86-47F3-B355-89FCE7C96627}"/>
              </a:ext>
            </a:extLst>
          </p:cNvPr>
          <p:cNvSpPr/>
          <p:nvPr/>
        </p:nvSpPr>
        <p:spPr>
          <a:xfrm>
            <a:off x="5306646" y="5728677"/>
            <a:ext cx="1477108" cy="696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7A2D844-1304-4BC8-8FC3-122821C7EFEA}"/>
              </a:ext>
            </a:extLst>
          </p:cNvPr>
          <p:cNvSpPr/>
          <p:nvPr/>
        </p:nvSpPr>
        <p:spPr>
          <a:xfrm>
            <a:off x="4790830" y="2361417"/>
            <a:ext cx="3298091" cy="6670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16295FB-01AD-4F0A-A5BC-1EB5FA09735B}"/>
              </a:ext>
            </a:extLst>
          </p:cNvPr>
          <p:cNvSpPr/>
          <p:nvPr/>
        </p:nvSpPr>
        <p:spPr>
          <a:xfrm>
            <a:off x="3982584" y="2482388"/>
            <a:ext cx="808248" cy="409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99D4BDC-F1CB-4844-AD13-C7E47CB9EB93}"/>
              </a:ext>
            </a:extLst>
          </p:cNvPr>
          <p:cNvSpPr/>
          <p:nvPr/>
        </p:nvSpPr>
        <p:spPr>
          <a:xfrm>
            <a:off x="4026230" y="5088654"/>
            <a:ext cx="4025570" cy="5882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28006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069A67CD-CC72-48CA-9BF6-3D831BDAA9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769" y="1863801"/>
            <a:ext cx="7656460" cy="444074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E6FD9FE-57A1-4C3A-9A6C-425A9F2FDA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Software-Aufbau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3A5ED8A-E0D3-45BF-9296-10EC4E9B8C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153DD9-28C1-4297-8279-C2114C5872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42415A-502A-41CA-BD29-1A7790503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54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1FFA88-BE86-47F3-B355-89FCE7C96627}"/>
              </a:ext>
            </a:extLst>
          </p:cNvPr>
          <p:cNvSpPr/>
          <p:nvPr/>
        </p:nvSpPr>
        <p:spPr>
          <a:xfrm>
            <a:off x="5306646" y="5728677"/>
            <a:ext cx="1477108" cy="696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99D4BDC-F1CB-4844-AD13-C7E47CB9EB93}"/>
              </a:ext>
            </a:extLst>
          </p:cNvPr>
          <p:cNvSpPr/>
          <p:nvPr/>
        </p:nvSpPr>
        <p:spPr>
          <a:xfrm>
            <a:off x="4026230" y="5088654"/>
            <a:ext cx="4025570" cy="5882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64037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069A67CD-CC72-48CA-9BF6-3D831BDAA9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769" y="1863801"/>
            <a:ext cx="7656460" cy="444074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E6FD9FE-57A1-4C3A-9A6C-425A9F2FDA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Software-Aufbau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3A5ED8A-E0D3-45BF-9296-10EC4E9B8C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153DD9-28C1-4297-8279-C2114C5872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42415A-502A-41CA-BD29-1A7790503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33419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diagram&#10;&#10;Description automatically generated">
            <a:extLst>
              <a:ext uri="{FF2B5EF4-FFF2-40B4-BE49-F238E27FC236}">
                <a16:creationId xmlns:a16="http://schemas.microsoft.com/office/drawing/2014/main" id="{9990AD22-C628-41D2-A792-D960807F00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8100" y="1744910"/>
            <a:ext cx="6075698" cy="290114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92B46FA-6086-478E-A5C3-FD80EB0E4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Software-Aufbau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0CE8A3A-6DF5-41E6-B8A0-2A8575363F5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56F3C9-BEDB-4FA3-9721-3A6E6CE64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6886B6-2D88-4D88-9B26-E4621E75E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56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D3793B-8071-409A-8158-9D7F0D372C72}"/>
              </a:ext>
            </a:extLst>
          </p:cNvPr>
          <p:cNvSpPr txBox="1"/>
          <p:nvPr/>
        </p:nvSpPr>
        <p:spPr>
          <a:xfrm>
            <a:off x="838199" y="1744910"/>
            <a:ext cx="4114800" cy="671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Modularer</a:t>
            </a:r>
            <a:r>
              <a:rPr lang="en-US" sz="2800" dirty="0"/>
              <a:t> Aufbau</a:t>
            </a:r>
          </a:p>
        </p:txBody>
      </p:sp>
    </p:spTree>
    <p:extLst>
      <p:ext uri="{BB962C8B-B14F-4D97-AF65-F5344CB8AC3E}">
        <p14:creationId xmlns:p14="http://schemas.microsoft.com/office/powerpoint/2010/main" val="34768841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diagram&#10;&#10;Description automatically generated">
            <a:extLst>
              <a:ext uri="{FF2B5EF4-FFF2-40B4-BE49-F238E27FC236}">
                <a16:creationId xmlns:a16="http://schemas.microsoft.com/office/drawing/2014/main" id="{9990AD22-C628-41D2-A792-D960807F00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8100" y="1744910"/>
            <a:ext cx="6075698" cy="290114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92B46FA-6086-478E-A5C3-FD80EB0E4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Software-Aufbau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0CE8A3A-6DF5-41E6-B8A0-2A8575363F5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56F3C9-BEDB-4FA3-9721-3A6E6CE64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6886B6-2D88-4D88-9B26-E4621E75E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57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D3793B-8071-409A-8158-9D7F0D372C72}"/>
              </a:ext>
            </a:extLst>
          </p:cNvPr>
          <p:cNvSpPr txBox="1"/>
          <p:nvPr/>
        </p:nvSpPr>
        <p:spPr>
          <a:xfrm>
            <a:off x="838199" y="1744910"/>
            <a:ext cx="4114800" cy="1964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Modularer</a:t>
            </a:r>
            <a:r>
              <a:rPr lang="en-US" sz="2800" dirty="0"/>
              <a:t> Aufbau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Wiederverwendbarkeit</a:t>
            </a:r>
            <a:endParaRPr lang="en-US" sz="28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Erweiterbarkeit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08940500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diagram&#10;&#10;Description automatically generated">
            <a:extLst>
              <a:ext uri="{FF2B5EF4-FFF2-40B4-BE49-F238E27FC236}">
                <a16:creationId xmlns:a16="http://schemas.microsoft.com/office/drawing/2014/main" id="{9990AD22-C628-41D2-A792-D960807F00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8100" y="1744910"/>
            <a:ext cx="6075698" cy="290114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92B46FA-6086-478E-A5C3-FD80EB0E4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Software-Aufbau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0CE8A3A-6DF5-41E6-B8A0-2A8575363F5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56F3C9-BEDB-4FA3-9721-3A6E6CE64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6886B6-2D88-4D88-9B26-E4621E75E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58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D3793B-8071-409A-8158-9D7F0D372C72}"/>
              </a:ext>
            </a:extLst>
          </p:cNvPr>
          <p:cNvSpPr txBox="1"/>
          <p:nvPr/>
        </p:nvSpPr>
        <p:spPr>
          <a:xfrm>
            <a:off x="838199" y="1744910"/>
            <a:ext cx="4114800" cy="32571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Modularer</a:t>
            </a:r>
            <a:r>
              <a:rPr lang="en-US" sz="2800" dirty="0"/>
              <a:t> Aufbau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Wiederverwendbarkeit</a:t>
            </a:r>
            <a:endParaRPr lang="en-US" sz="28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Erweiterbarkeit</a:t>
            </a:r>
            <a:endParaRPr lang="en-US" sz="28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Integration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Dokumentation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86042882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DB410-E695-4AA0-99DA-FCDD11AC3E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Simulation – Sensor-Array</a:t>
            </a:r>
          </a:p>
        </p:txBody>
      </p:sp>
      <p:pic>
        <p:nvPicPr>
          <p:cNvPr id="9" name="Picture 8" descr="Diagram, schematic&#10;&#10;Description automatically generated">
            <a:extLst>
              <a:ext uri="{FF2B5EF4-FFF2-40B4-BE49-F238E27FC236}">
                <a16:creationId xmlns:a16="http://schemas.microsoft.com/office/drawing/2014/main" id="{373DEC03-3FA8-4E64-9CD5-ADC43F3371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6478" y="1999785"/>
            <a:ext cx="5847319" cy="3303735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F409F85-377B-4B35-A20E-5505304781E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16DE56-49D6-4A90-AF03-F17137C7AB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1ED619-114C-4B79-8961-A9F5B7DB8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7467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44EC3A-1BD4-4F1C-9826-D9C3D28E6A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Applikation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EED4BC7-0B0C-4A6E-ADBB-4358AD152AF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C25937-C879-4757-A333-EDA1CC604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070B19-E67A-413D-9646-3E111934A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28F5D5A8-CEFE-492F-8FB7-6A6B3A0023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7529" y="1985717"/>
            <a:ext cx="4170232" cy="4079179"/>
          </a:xfrm>
          <a:prstGeom prst="rect">
            <a:avLst/>
          </a:prstGeom>
        </p:spPr>
      </p:pic>
      <p:sp>
        <p:nvSpPr>
          <p:cNvPr id="6" name="Freeform: Shape 5">
            <a:extLst>
              <a:ext uri="{FF2B5EF4-FFF2-40B4-BE49-F238E27FC236}">
                <a16:creationId xmlns:a16="http://schemas.microsoft.com/office/drawing/2014/main" id="{9E0231AA-DEB6-4484-B2CE-F75E14771E32}"/>
              </a:ext>
            </a:extLst>
          </p:cNvPr>
          <p:cNvSpPr/>
          <p:nvPr/>
        </p:nvSpPr>
        <p:spPr>
          <a:xfrm>
            <a:off x="2916455" y="1809549"/>
            <a:ext cx="1973735" cy="914400"/>
          </a:xfrm>
          <a:custGeom>
            <a:avLst/>
            <a:gdLst>
              <a:gd name="connsiteX0" fmla="*/ 0 w 1973735"/>
              <a:gd name="connsiteY0" fmla="*/ 548640 h 914400"/>
              <a:gd name="connsiteX1" fmla="*/ 0 w 1973735"/>
              <a:gd name="connsiteY1" fmla="*/ 548640 h 914400"/>
              <a:gd name="connsiteX2" fmla="*/ 48126 w 1973735"/>
              <a:gd name="connsiteY2" fmla="*/ 625643 h 914400"/>
              <a:gd name="connsiteX3" fmla="*/ 77002 w 1973735"/>
              <a:gd name="connsiteY3" fmla="*/ 644893 h 914400"/>
              <a:gd name="connsiteX4" fmla="*/ 86627 w 1973735"/>
              <a:gd name="connsiteY4" fmla="*/ 673769 h 914400"/>
              <a:gd name="connsiteX5" fmla="*/ 105878 w 1973735"/>
              <a:gd name="connsiteY5" fmla="*/ 760396 h 914400"/>
              <a:gd name="connsiteX6" fmla="*/ 115503 w 1973735"/>
              <a:gd name="connsiteY6" fmla="*/ 808523 h 914400"/>
              <a:gd name="connsiteX7" fmla="*/ 144379 w 1973735"/>
              <a:gd name="connsiteY7" fmla="*/ 827773 h 914400"/>
              <a:gd name="connsiteX8" fmla="*/ 182880 w 1973735"/>
              <a:gd name="connsiteY8" fmla="*/ 847024 h 914400"/>
              <a:gd name="connsiteX9" fmla="*/ 818147 w 1973735"/>
              <a:gd name="connsiteY9" fmla="*/ 856649 h 914400"/>
              <a:gd name="connsiteX10" fmla="*/ 1001027 w 1973735"/>
              <a:gd name="connsiteY10" fmla="*/ 885525 h 914400"/>
              <a:gd name="connsiteX11" fmla="*/ 1049153 w 1973735"/>
              <a:gd name="connsiteY11" fmla="*/ 895150 h 914400"/>
              <a:gd name="connsiteX12" fmla="*/ 1155031 w 1973735"/>
              <a:gd name="connsiteY12" fmla="*/ 914400 h 914400"/>
              <a:gd name="connsiteX13" fmla="*/ 1578543 w 1973735"/>
              <a:gd name="connsiteY13" fmla="*/ 904775 h 914400"/>
              <a:gd name="connsiteX14" fmla="*/ 1636294 w 1973735"/>
              <a:gd name="connsiteY14" fmla="*/ 875899 h 914400"/>
              <a:gd name="connsiteX15" fmla="*/ 1665170 w 1973735"/>
              <a:gd name="connsiteY15" fmla="*/ 866274 h 914400"/>
              <a:gd name="connsiteX16" fmla="*/ 1732547 w 1973735"/>
              <a:gd name="connsiteY16" fmla="*/ 798897 h 914400"/>
              <a:gd name="connsiteX17" fmla="*/ 1761423 w 1973735"/>
              <a:gd name="connsiteY17" fmla="*/ 770022 h 914400"/>
              <a:gd name="connsiteX18" fmla="*/ 1896177 w 1973735"/>
              <a:gd name="connsiteY18" fmla="*/ 654518 h 914400"/>
              <a:gd name="connsiteX19" fmla="*/ 1934678 w 1973735"/>
              <a:gd name="connsiteY19" fmla="*/ 596767 h 914400"/>
              <a:gd name="connsiteX20" fmla="*/ 1953928 w 1973735"/>
              <a:gd name="connsiteY20" fmla="*/ 548640 h 914400"/>
              <a:gd name="connsiteX21" fmla="*/ 1973179 w 1973735"/>
              <a:gd name="connsiteY21" fmla="*/ 490889 h 914400"/>
              <a:gd name="connsiteX22" fmla="*/ 1944303 w 1973735"/>
              <a:gd name="connsiteY22" fmla="*/ 259883 h 914400"/>
              <a:gd name="connsiteX23" fmla="*/ 1925052 w 1973735"/>
              <a:gd name="connsiteY23" fmla="*/ 231007 h 914400"/>
              <a:gd name="connsiteX24" fmla="*/ 1915427 w 1973735"/>
              <a:gd name="connsiteY24" fmla="*/ 202131 h 914400"/>
              <a:gd name="connsiteX25" fmla="*/ 1828800 w 1973735"/>
              <a:gd name="connsiteY25" fmla="*/ 134754 h 914400"/>
              <a:gd name="connsiteX26" fmla="*/ 1799924 w 1973735"/>
              <a:gd name="connsiteY26" fmla="*/ 125129 h 914400"/>
              <a:gd name="connsiteX27" fmla="*/ 1751798 w 1973735"/>
              <a:gd name="connsiteY27" fmla="*/ 96253 h 914400"/>
              <a:gd name="connsiteX28" fmla="*/ 1674796 w 1973735"/>
              <a:gd name="connsiteY28" fmla="*/ 77003 h 914400"/>
              <a:gd name="connsiteX29" fmla="*/ 1636294 w 1973735"/>
              <a:gd name="connsiteY29" fmla="*/ 57752 h 914400"/>
              <a:gd name="connsiteX30" fmla="*/ 1588168 w 1973735"/>
              <a:gd name="connsiteY30" fmla="*/ 48127 h 914400"/>
              <a:gd name="connsiteX31" fmla="*/ 1463040 w 1973735"/>
              <a:gd name="connsiteY31" fmla="*/ 28876 h 914400"/>
              <a:gd name="connsiteX32" fmla="*/ 1386038 w 1973735"/>
              <a:gd name="connsiteY32" fmla="*/ 19251 h 914400"/>
              <a:gd name="connsiteX33" fmla="*/ 1328286 w 1973735"/>
              <a:gd name="connsiteY33" fmla="*/ 9626 h 914400"/>
              <a:gd name="connsiteX34" fmla="*/ 1222408 w 1973735"/>
              <a:gd name="connsiteY34" fmla="*/ 0 h 914400"/>
              <a:gd name="connsiteX35" fmla="*/ 519764 w 1973735"/>
              <a:gd name="connsiteY35" fmla="*/ 19251 h 914400"/>
              <a:gd name="connsiteX36" fmla="*/ 452387 w 1973735"/>
              <a:gd name="connsiteY36" fmla="*/ 38502 h 914400"/>
              <a:gd name="connsiteX37" fmla="*/ 423511 w 1973735"/>
              <a:gd name="connsiteY37" fmla="*/ 57752 h 914400"/>
              <a:gd name="connsiteX38" fmla="*/ 385010 w 1973735"/>
              <a:gd name="connsiteY38" fmla="*/ 67377 h 914400"/>
              <a:gd name="connsiteX39" fmla="*/ 356134 w 1973735"/>
              <a:gd name="connsiteY39" fmla="*/ 86628 h 914400"/>
              <a:gd name="connsiteX40" fmla="*/ 317633 w 1973735"/>
              <a:gd name="connsiteY40" fmla="*/ 105878 h 914400"/>
              <a:gd name="connsiteX41" fmla="*/ 298383 w 1973735"/>
              <a:gd name="connsiteY41" fmla="*/ 134754 h 914400"/>
              <a:gd name="connsiteX42" fmla="*/ 269507 w 1973735"/>
              <a:gd name="connsiteY42" fmla="*/ 154005 h 914400"/>
              <a:gd name="connsiteX43" fmla="*/ 231006 w 1973735"/>
              <a:gd name="connsiteY43" fmla="*/ 182880 h 914400"/>
              <a:gd name="connsiteX44" fmla="*/ 115503 w 1973735"/>
              <a:gd name="connsiteY44" fmla="*/ 279133 h 914400"/>
              <a:gd name="connsiteX45" fmla="*/ 96252 w 1973735"/>
              <a:gd name="connsiteY45" fmla="*/ 317634 h 914400"/>
              <a:gd name="connsiteX46" fmla="*/ 77002 w 1973735"/>
              <a:gd name="connsiteY46" fmla="*/ 346510 h 914400"/>
              <a:gd name="connsiteX47" fmla="*/ 48126 w 1973735"/>
              <a:gd name="connsiteY47" fmla="*/ 404262 h 914400"/>
              <a:gd name="connsiteX48" fmla="*/ 38501 w 1973735"/>
              <a:gd name="connsiteY48" fmla="*/ 481264 h 914400"/>
              <a:gd name="connsiteX49" fmla="*/ 0 w 1973735"/>
              <a:gd name="connsiteY49" fmla="*/ 54864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1973735" h="914400">
                <a:moveTo>
                  <a:pt x="0" y="548640"/>
                </a:moveTo>
                <a:lnTo>
                  <a:pt x="0" y="548640"/>
                </a:lnTo>
                <a:cubicBezTo>
                  <a:pt x="16042" y="574308"/>
                  <a:pt x="29218" y="602007"/>
                  <a:pt x="48126" y="625643"/>
                </a:cubicBezTo>
                <a:cubicBezTo>
                  <a:pt x="55353" y="634676"/>
                  <a:pt x="69775" y="635860"/>
                  <a:pt x="77002" y="644893"/>
                </a:cubicBezTo>
                <a:cubicBezTo>
                  <a:pt x="83340" y="652816"/>
                  <a:pt x="84166" y="663926"/>
                  <a:pt x="86627" y="673769"/>
                </a:cubicBezTo>
                <a:cubicBezTo>
                  <a:pt x="93801" y="702466"/>
                  <a:pt x="99680" y="731473"/>
                  <a:pt x="105878" y="760396"/>
                </a:cubicBezTo>
                <a:cubicBezTo>
                  <a:pt x="109306" y="776393"/>
                  <a:pt x="107386" y="794319"/>
                  <a:pt x="115503" y="808523"/>
                </a:cubicBezTo>
                <a:cubicBezTo>
                  <a:pt x="121242" y="818567"/>
                  <a:pt x="134335" y="822034"/>
                  <a:pt x="144379" y="827773"/>
                </a:cubicBezTo>
                <a:cubicBezTo>
                  <a:pt x="156837" y="834892"/>
                  <a:pt x="168545" y="846410"/>
                  <a:pt x="182880" y="847024"/>
                </a:cubicBezTo>
                <a:cubicBezTo>
                  <a:pt x="394466" y="856092"/>
                  <a:pt x="606391" y="853441"/>
                  <a:pt x="818147" y="856649"/>
                </a:cubicBezTo>
                <a:cubicBezTo>
                  <a:pt x="891953" y="905851"/>
                  <a:pt x="825993" y="868855"/>
                  <a:pt x="1001027" y="885525"/>
                </a:cubicBezTo>
                <a:cubicBezTo>
                  <a:pt x="1017313" y="887076"/>
                  <a:pt x="1033016" y="892461"/>
                  <a:pt x="1049153" y="895150"/>
                </a:cubicBezTo>
                <a:cubicBezTo>
                  <a:pt x="1152618" y="912394"/>
                  <a:pt x="1081113" y="895921"/>
                  <a:pt x="1155031" y="914400"/>
                </a:cubicBezTo>
                <a:cubicBezTo>
                  <a:pt x="1296202" y="911192"/>
                  <a:pt x="1437786" y="916036"/>
                  <a:pt x="1578543" y="904775"/>
                </a:cubicBezTo>
                <a:cubicBezTo>
                  <a:pt x="1599997" y="903059"/>
                  <a:pt x="1616626" y="884640"/>
                  <a:pt x="1636294" y="875899"/>
                </a:cubicBezTo>
                <a:cubicBezTo>
                  <a:pt x="1645565" y="871778"/>
                  <a:pt x="1655545" y="869482"/>
                  <a:pt x="1665170" y="866274"/>
                </a:cubicBezTo>
                <a:lnTo>
                  <a:pt x="1732547" y="798897"/>
                </a:lnTo>
                <a:cubicBezTo>
                  <a:pt x="1742172" y="789272"/>
                  <a:pt x="1750794" y="778525"/>
                  <a:pt x="1761423" y="770022"/>
                </a:cubicBezTo>
                <a:cubicBezTo>
                  <a:pt x="1871848" y="681681"/>
                  <a:pt x="1828622" y="722073"/>
                  <a:pt x="1896177" y="654518"/>
                </a:cubicBezTo>
                <a:cubicBezTo>
                  <a:pt x="1921623" y="578181"/>
                  <a:pt x="1883177" y="679170"/>
                  <a:pt x="1934678" y="596767"/>
                </a:cubicBezTo>
                <a:cubicBezTo>
                  <a:pt x="1943835" y="582115"/>
                  <a:pt x="1948023" y="564878"/>
                  <a:pt x="1953928" y="548640"/>
                </a:cubicBezTo>
                <a:cubicBezTo>
                  <a:pt x="1960863" y="529570"/>
                  <a:pt x="1973179" y="490889"/>
                  <a:pt x="1973179" y="490889"/>
                </a:cubicBezTo>
                <a:cubicBezTo>
                  <a:pt x="1965780" y="342928"/>
                  <a:pt x="1991628" y="342702"/>
                  <a:pt x="1944303" y="259883"/>
                </a:cubicBezTo>
                <a:cubicBezTo>
                  <a:pt x="1938564" y="249839"/>
                  <a:pt x="1931469" y="240632"/>
                  <a:pt x="1925052" y="231007"/>
                </a:cubicBezTo>
                <a:cubicBezTo>
                  <a:pt x="1921844" y="221382"/>
                  <a:pt x="1921055" y="210573"/>
                  <a:pt x="1915427" y="202131"/>
                </a:cubicBezTo>
                <a:cubicBezTo>
                  <a:pt x="1901190" y="180776"/>
                  <a:pt x="1845189" y="140217"/>
                  <a:pt x="1828800" y="134754"/>
                </a:cubicBezTo>
                <a:cubicBezTo>
                  <a:pt x="1819175" y="131546"/>
                  <a:pt x="1808999" y="129666"/>
                  <a:pt x="1799924" y="125129"/>
                </a:cubicBezTo>
                <a:cubicBezTo>
                  <a:pt x="1783191" y="116762"/>
                  <a:pt x="1768531" y="104620"/>
                  <a:pt x="1751798" y="96253"/>
                </a:cubicBezTo>
                <a:cubicBezTo>
                  <a:pt x="1732068" y="86388"/>
                  <a:pt x="1693099" y="80663"/>
                  <a:pt x="1674796" y="77003"/>
                </a:cubicBezTo>
                <a:cubicBezTo>
                  <a:pt x="1661962" y="70586"/>
                  <a:pt x="1649907" y="62290"/>
                  <a:pt x="1636294" y="57752"/>
                </a:cubicBezTo>
                <a:cubicBezTo>
                  <a:pt x="1620774" y="52579"/>
                  <a:pt x="1604305" y="50817"/>
                  <a:pt x="1588168" y="48127"/>
                </a:cubicBezTo>
                <a:cubicBezTo>
                  <a:pt x="1546542" y="41189"/>
                  <a:pt x="1504816" y="34844"/>
                  <a:pt x="1463040" y="28876"/>
                </a:cubicBezTo>
                <a:cubicBezTo>
                  <a:pt x="1437433" y="25218"/>
                  <a:pt x="1411645" y="22909"/>
                  <a:pt x="1386038" y="19251"/>
                </a:cubicBezTo>
                <a:cubicBezTo>
                  <a:pt x="1366718" y="16491"/>
                  <a:pt x="1347669" y="11906"/>
                  <a:pt x="1328286" y="9626"/>
                </a:cubicBezTo>
                <a:cubicBezTo>
                  <a:pt x="1293091" y="5485"/>
                  <a:pt x="1257701" y="3209"/>
                  <a:pt x="1222408" y="0"/>
                </a:cubicBezTo>
                <a:lnTo>
                  <a:pt x="519764" y="19251"/>
                </a:lnTo>
                <a:cubicBezTo>
                  <a:pt x="513071" y="19512"/>
                  <a:pt x="461867" y="33762"/>
                  <a:pt x="452387" y="38502"/>
                </a:cubicBezTo>
                <a:cubicBezTo>
                  <a:pt x="442040" y="43675"/>
                  <a:pt x="434144" y="53195"/>
                  <a:pt x="423511" y="57752"/>
                </a:cubicBezTo>
                <a:cubicBezTo>
                  <a:pt x="411352" y="62963"/>
                  <a:pt x="397844" y="64169"/>
                  <a:pt x="385010" y="67377"/>
                </a:cubicBezTo>
                <a:cubicBezTo>
                  <a:pt x="375385" y="73794"/>
                  <a:pt x="366178" y="80889"/>
                  <a:pt x="356134" y="86628"/>
                </a:cubicBezTo>
                <a:cubicBezTo>
                  <a:pt x="343676" y="93747"/>
                  <a:pt x="328656" y="96692"/>
                  <a:pt x="317633" y="105878"/>
                </a:cubicBezTo>
                <a:cubicBezTo>
                  <a:pt x="308746" y="113284"/>
                  <a:pt x="306563" y="126574"/>
                  <a:pt x="298383" y="134754"/>
                </a:cubicBezTo>
                <a:cubicBezTo>
                  <a:pt x="290203" y="142934"/>
                  <a:pt x="278921" y="147281"/>
                  <a:pt x="269507" y="154005"/>
                </a:cubicBezTo>
                <a:cubicBezTo>
                  <a:pt x="256453" y="163329"/>
                  <a:pt x="244148" y="173681"/>
                  <a:pt x="231006" y="182880"/>
                </a:cubicBezTo>
                <a:cubicBezTo>
                  <a:pt x="196990" y="206691"/>
                  <a:pt x="135031" y="240077"/>
                  <a:pt x="115503" y="279133"/>
                </a:cubicBezTo>
                <a:cubicBezTo>
                  <a:pt x="109086" y="291967"/>
                  <a:pt x="103371" y="305176"/>
                  <a:pt x="96252" y="317634"/>
                </a:cubicBezTo>
                <a:cubicBezTo>
                  <a:pt x="90513" y="327678"/>
                  <a:pt x="82175" y="336163"/>
                  <a:pt x="77002" y="346510"/>
                </a:cubicBezTo>
                <a:cubicBezTo>
                  <a:pt x="37157" y="426203"/>
                  <a:pt x="103291" y="321516"/>
                  <a:pt x="48126" y="404262"/>
                </a:cubicBezTo>
                <a:cubicBezTo>
                  <a:pt x="44918" y="429929"/>
                  <a:pt x="42434" y="455698"/>
                  <a:pt x="38501" y="481264"/>
                </a:cubicBezTo>
                <a:cubicBezTo>
                  <a:pt x="26988" y="556098"/>
                  <a:pt x="6417" y="537411"/>
                  <a:pt x="0" y="54864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07509EA-3EB0-4FDA-9FE5-1EB53D101FD3}"/>
              </a:ext>
            </a:extLst>
          </p:cNvPr>
          <p:cNvSpPr txBox="1"/>
          <p:nvPr/>
        </p:nvSpPr>
        <p:spPr>
          <a:xfrm>
            <a:off x="5176007" y="1809549"/>
            <a:ext cx="6168464" cy="13181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Kontaktlose</a:t>
            </a:r>
            <a:r>
              <a:rPr lang="en-US" sz="2800" dirty="0"/>
              <a:t> </a:t>
            </a:r>
            <a:r>
              <a:rPr lang="en-US" sz="2800" dirty="0" err="1"/>
              <a:t>Winkelmessung</a:t>
            </a:r>
            <a:endParaRPr lang="en-US" sz="2800" dirty="0"/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Winkel </a:t>
            </a:r>
            <a:r>
              <a:rPr lang="en-US" sz="2800" dirty="0" err="1"/>
              <a:t>encodiert</a:t>
            </a:r>
            <a:r>
              <a:rPr lang="en-US" sz="2800" dirty="0"/>
              <a:t> </a:t>
            </a:r>
            <a:r>
              <a:rPr lang="en-US" sz="2800" dirty="0" err="1"/>
              <a:t>durch</a:t>
            </a:r>
            <a:r>
              <a:rPr lang="en-US" sz="2800" dirty="0"/>
              <a:t> </a:t>
            </a:r>
            <a:r>
              <a:rPr lang="en-US" sz="2800" dirty="0" err="1"/>
              <a:t>Magnetfeld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43262736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DB410-E695-4AA0-99DA-FCDD11AC3E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Simulation – Sensor-Array</a:t>
            </a:r>
          </a:p>
        </p:txBody>
      </p:sp>
      <p:pic>
        <p:nvPicPr>
          <p:cNvPr id="9" name="Picture 8" descr="Diagram, schematic&#10;&#10;Description automatically generated">
            <a:extLst>
              <a:ext uri="{FF2B5EF4-FFF2-40B4-BE49-F238E27FC236}">
                <a16:creationId xmlns:a16="http://schemas.microsoft.com/office/drawing/2014/main" id="{373DEC03-3FA8-4E64-9CD5-ADC43F3371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6478" y="1999785"/>
            <a:ext cx="5847319" cy="3303735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F409F85-377B-4B35-A20E-5505304781E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16DE56-49D6-4A90-AF03-F17137C7AB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1ED619-114C-4B79-8961-A9F5B7DB8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60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9936A6-ADA8-489D-B167-D0542481EC06}"/>
              </a:ext>
            </a:extLst>
          </p:cNvPr>
          <p:cNvSpPr txBox="1"/>
          <p:nvPr/>
        </p:nvSpPr>
        <p:spPr>
          <a:xfrm>
            <a:off x="838198" y="1867301"/>
            <a:ext cx="4590449" cy="1964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Konfiguration</a:t>
            </a:r>
            <a:r>
              <a:rPr lang="en-US" sz="2800" dirty="0"/>
              <a:t> von </a:t>
            </a:r>
            <a:r>
              <a:rPr lang="en-US" sz="2800" dirty="0" err="1"/>
              <a:t>Abmaße</a:t>
            </a:r>
            <a:r>
              <a:rPr lang="en-US" sz="2800" dirty="0"/>
              <a:t>, Position, </a:t>
            </a:r>
            <a:r>
              <a:rPr lang="en-US" sz="2800" dirty="0" err="1"/>
              <a:t>Anordnung</a:t>
            </a:r>
            <a:r>
              <a:rPr lang="en-US" sz="2800" dirty="0"/>
              <a:t> und </a:t>
            </a:r>
            <a:r>
              <a:rPr lang="en-US" sz="2800" dirty="0" err="1"/>
              <a:t>Spannungsversorgung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78427973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DB410-E695-4AA0-99DA-FCDD11AC3E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Simulation – Sensor-Array</a:t>
            </a:r>
          </a:p>
        </p:txBody>
      </p:sp>
      <p:pic>
        <p:nvPicPr>
          <p:cNvPr id="9" name="Picture 8" descr="Diagram, schematic&#10;&#10;Description automatically generated">
            <a:extLst>
              <a:ext uri="{FF2B5EF4-FFF2-40B4-BE49-F238E27FC236}">
                <a16:creationId xmlns:a16="http://schemas.microsoft.com/office/drawing/2014/main" id="{373DEC03-3FA8-4E64-9CD5-ADC43F3371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6478" y="1999785"/>
            <a:ext cx="5847319" cy="3303735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F409F85-377B-4B35-A20E-5505304781E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16DE56-49D6-4A90-AF03-F17137C7AB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1ED619-114C-4B79-8961-A9F5B7DB8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61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9936A6-ADA8-489D-B167-D0542481EC06}"/>
              </a:ext>
            </a:extLst>
          </p:cNvPr>
          <p:cNvSpPr txBox="1"/>
          <p:nvPr/>
        </p:nvSpPr>
        <p:spPr>
          <a:xfrm>
            <a:off x="838198" y="1867301"/>
            <a:ext cx="4590449" cy="32571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Konfiguration</a:t>
            </a:r>
            <a:r>
              <a:rPr lang="en-US" sz="2800" dirty="0"/>
              <a:t> von </a:t>
            </a:r>
            <a:r>
              <a:rPr lang="en-US" sz="2800" dirty="0" err="1"/>
              <a:t>Abmaße</a:t>
            </a:r>
            <a:r>
              <a:rPr lang="en-US" sz="2800" dirty="0"/>
              <a:t>, Position, </a:t>
            </a:r>
            <a:r>
              <a:rPr lang="en-US" sz="2800" dirty="0" err="1"/>
              <a:t>Anordnung</a:t>
            </a:r>
            <a:r>
              <a:rPr lang="en-US" sz="2800" dirty="0"/>
              <a:t> und </a:t>
            </a:r>
            <a:r>
              <a:rPr lang="en-US" sz="2800" dirty="0" err="1"/>
              <a:t>Spannungsversorgung</a:t>
            </a:r>
            <a:endParaRPr lang="en-US" sz="2800" dirty="0"/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Festlegen</a:t>
            </a:r>
            <a:r>
              <a:rPr lang="en-US" sz="2800" dirty="0"/>
              <a:t> des </a:t>
            </a:r>
            <a:r>
              <a:rPr lang="en-US" sz="2800" dirty="0" err="1"/>
              <a:t>Startpunktes</a:t>
            </a:r>
            <a:r>
              <a:rPr lang="en-US" sz="2800" dirty="0"/>
              <a:t> </a:t>
            </a:r>
            <a:r>
              <a:rPr lang="en-US" sz="2800" dirty="0" err="1"/>
              <a:t>bzw</a:t>
            </a:r>
            <a:r>
              <a:rPr lang="en-US" sz="2800" dirty="0"/>
              <a:t>. </a:t>
            </a:r>
            <a:r>
              <a:rPr lang="en-US" sz="2800" dirty="0" err="1"/>
              <a:t>Ruhelage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13120661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779D11-CAC9-4FDF-9FEC-FA879BD572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Simulation – Sensor-Array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D1B25CC0-1577-4EAF-B4A2-A89C4A8555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2160" y="1567112"/>
            <a:ext cx="5501638" cy="482768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F77BA7A-C52E-4269-BC07-A737C567CC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5D73B1-042B-494E-AD07-8D7E29DF4D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F61281-1AF5-41AD-BC96-2854D556B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34734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779D11-CAC9-4FDF-9FEC-FA879BD572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Simulation – Sensor-Array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D1B25CC0-1577-4EAF-B4A2-A89C4A8555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2160" y="1567112"/>
            <a:ext cx="5501638" cy="482768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F77BA7A-C52E-4269-BC07-A737C567CC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5D73B1-042B-494E-AD07-8D7E29DF4D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F61281-1AF5-41AD-BC96-2854D556B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63</a:t>
            </a:fld>
            <a:endParaRPr 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051A092F-494E-424B-B01C-4AF4299F9CC3}"/>
              </a:ext>
            </a:extLst>
          </p:cNvPr>
          <p:cNvSpPr/>
          <p:nvPr/>
        </p:nvSpPr>
        <p:spPr>
          <a:xfrm>
            <a:off x="8028275" y="4145848"/>
            <a:ext cx="457200" cy="260484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6CF153D-845A-480A-975E-B49D10266C07}"/>
              </a:ext>
            </a:extLst>
          </p:cNvPr>
          <p:cNvSpPr txBox="1"/>
          <p:nvPr/>
        </p:nvSpPr>
        <p:spPr>
          <a:xfrm>
            <a:off x="838198" y="1867301"/>
            <a:ext cx="4705954" cy="13181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Konfigurierung</a:t>
            </a:r>
            <a:r>
              <a:rPr lang="en-US" sz="2800" dirty="0"/>
              <a:t> der </a:t>
            </a:r>
            <a:r>
              <a:rPr lang="en-US" sz="2800" dirty="0" err="1"/>
              <a:t>Prägung</a:t>
            </a:r>
            <a:r>
              <a:rPr lang="en-US" sz="2800" dirty="0"/>
              <a:t> </a:t>
            </a:r>
            <a:r>
              <a:rPr lang="en-US" sz="2800" dirty="0" err="1"/>
              <a:t>bei</a:t>
            </a:r>
            <a:r>
              <a:rPr lang="en-US" sz="2800" dirty="0"/>
              <a:t> 1 mm und 200 kA/m</a:t>
            </a:r>
          </a:p>
        </p:txBody>
      </p:sp>
    </p:spTree>
    <p:extLst>
      <p:ext uri="{BB962C8B-B14F-4D97-AF65-F5344CB8AC3E}">
        <p14:creationId xmlns:p14="http://schemas.microsoft.com/office/powerpoint/2010/main" val="27285571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779D11-CAC9-4FDF-9FEC-FA879BD572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Simulation – Sensor-Array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D1B25CC0-1577-4EAF-B4A2-A89C4A8555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2160" y="1567112"/>
            <a:ext cx="5501638" cy="482768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F77BA7A-C52E-4269-BC07-A737C567CC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5D73B1-042B-494E-AD07-8D7E29DF4D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F61281-1AF5-41AD-BC96-2854D556B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64</a:t>
            </a:fld>
            <a:endParaRPr 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051A092F-494E-424B-B01C-4AF4299F9CC3}"/>
              </a:ext>
            </a:extLst>
          </p:cNvPr>
          <p:cNvSpPr/>
          <p:nvPr/>
        </p:nvSpPr>
        <p:spPr>
          <a:xfrm>
            <a:off x="8028275" y="4145848"/>
            <a:ext cx="457200" cy="260484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E5A07D25-7B3D-4CBC-B57D-3450E1AF0DE9}"/>
              </a:ext>
            </a:extLst>
          </p:cNvPr>
          <p:cNvSpPr/>
          <p:nvPr/>
        </p:nvSpPr>
        <p:spPr>
          <a:xfrm>
            <a:off x="8036295" y="4587006"/>
            <a:ext cx="457200" cy="260484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6CF153D-845A-480A-975E-B49D10266C07}"/>
              </a:ext>
            </a:extLst>
          </p:cNvPr>
          <p:cNvSpPr txBox="1"/>
          <p:nvPr/>
        </p:nvSpPr>
        <p:spPr>
          <a:xfrm>
            <a:off x="838198" y="1867301"/>
            <a:ext cx="4705954" cy="26108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Konfigurierung</a:t>
            </a:r>
            <a:r>
              <a:rPr lang="en-US" sz="2800" dirty="0"/>
              <a:t> der </a:t>
            </a:r>
            <a:r>
              <a:rPr lang="en-US" sz="2800" dirty="0" err="1"/>
              <a:t>Prägung</a:t>
            </a:r>
            <a:r>
              <a:rPr lang="en-US" sz="2800" dirty="0"/>
              <a:t> </a:t>
            </a:r>
            <a:r>
              <a:rPr lang="en-US" sz="2800" dirty="0" err="1"/>
              <a:t>bei</a:t>
            </a:r>
            <a:r>
              <a:rPr lang="en-US" sz="2800" dirty="0"/>
              <a:t> 1 mm und 200 kA/m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Mindestabstand</a:t>
            </a:r>
            <a:r>
              <a:rPr lang="en-US" sz="2800" dirty="0"/>
              <a:t> </a:t>
            </a:r>
            <a:r>
              <a:rPr lang="en-US" sz="2800" dirty="0" err="1"/>
              <a:t>bei</a:t>
            </a:r>
            <a:r>
              <a:rPr lang="en-US" sz="2800" dirty="0"/>
              <a:t> 4 mm und 25 kA/m</a:t>
            </a:r>
          </a:p>
        </p:txBody>
      </p:sp>
    </p:spTree>
    <p:extLst>
      <p:ext uri="{BB962C8B-B14F-4D97-AF65-F5344CB8AC3E}">
        <p14:creationId xmlns:p14="http://schemas.microsoft.com/office/powerpoint/2010/main" val="68024424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779D11-CAC9-4FDF-9FEC-FA879BD572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Simulation – Sensor-Array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D1B25CC0-1577-4EAF-B4A2-A89C4A8555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2160" y="1567112"/>
            <a:ext cx="5501638" cy="482768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F77BA7A-C52E-4269-BC07-A737C567CC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5D73B1-042B-494E-AD07-8D7E29DF4D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F61281-1AF5-41AD-BC96-2854D556B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65</a:t>
            </a:fld>
            <a:endParaRPr 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051A092F-494E-424B-B01C-4AF4299F9CC3}"/>
              </a:ext>
            </a:extLst>
          </p:cNvPr>
          <p:cNvSpPr/>
          <p:nvPr/>
        </p:nvSpPr>
        <p:spPr>
          <a:xfrm>
            <a:off x="8028275" y="4145848"/>
            <a:ext cx="457200" cy="260484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E5A07D25-7B3D-4CBC-B57D-3450E1AF0DE9}"/>
              </a:ext>
            </a:extLst>
          </p:cNvPr>
          <p:cNvSpPr/>
          <p:nvPr/>
        </p:nvSpPr>
        <p:spPr>
          <a:xfrm>
            <a:off x="8036295" y="4587006"/>
            <a:ext cx="457200" cy="260484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E4B8881B-FAF7-4335-8A66-5D0523968C73}"/>
              </a:ext>
            </a:extLst>
          </p:cNvPr>
          <p:cNvSpPr/>
          <p:nvPr/>
        </p:nvSpPr>
        <p:spPr>
          <a:xfrm>
            <a:off x="8034693" y="5008918"/>
            <a:ext cx="457200" cy="260484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6CF153D-845A-480A-975E-B49D10266C07}"/>
              </a:ext>
            </a:extLst>
          </p:cNvPr>
          <p:cNvSpPr txBox="1"/>
          <p:nvPr/>
        </p:nvSpPr>
        <p:spPr>
          <a:xfrm>
            <a:off x="838198" y="1867301"/>
            <a:ext cx="4705954" cy="39035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Konfigurierung</a:t>
            </a:r>
            <a:r>
              <a:rPr lang="en-US" sz="2800" dirty="0"/>
              <a:t> der </a:t>
            </a:r>
            <a:r>
              <a:rPr lang="en-US" sz="2800" dirty="0" err="1"/>
              <a:t>Prägung</a:t>
            </a:r>
            <a:r>
              <a:rPr lang="en-US" sz="2800" dirty="0"/>
              <a:t> </a:t>
            </a:r>
            <a:r>
              <a:rPr lang="en-US" sz="2800" dirty="0" err="1"/>
              <a:t>bei</a:t>
            </a:r>
            <a:r>
              <a:rPr lang="en-US" sz="2800" dirty="0"/>
              <a:t> 1 mm und 200 kA/m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Mindestabstand</a:t>
            </a:r>
            <a:r>
              <a:rPr lang="en-US" sz="2800" dirty="0"/>
              <a:t> </a:t>
            </a:r>
            <a:r>
              <a:rPr lang="en-US" sz="2800" dirty="0" err="1"/>
              <a:t>bei</a:t>
            </a:r>
            <a:r>
              <a:rPr lang="en-US" sz="2800" dirty="0"/>
              <a:t> 4 mm und 25 kA/m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Linearer</a:t>
            </a:r>
            <a:r>
              <a:rPr lang="en-US" sz="2800" dirty="0"/>
              <a:t> </a:t>
            </a:r>
            <a:r>
              <a:rPr lang="en-US" sz="2800" dirty="0" err="1"/>
              <a:t>Bereich</a:t>
            </a:r>
            <a:r>
              <a:rPr lang="en-US" sz="2800" dirty="0"/>
              <a:t> </a:t>
            </a:r>
            <a:r>
              <a:rPr lang="en-US" sz="2800" dirty="0" err="1"/>
              <a:t>bei</a:t>
            </a:r>
            <a:r>
              <a:rPr lang="en-US" sz="2800" dirty="0"/>
              <a:t> 7 mm und 7,4 kA/m</a:t>
            </a:r>
          </a:p>
        </p:txBody>
      </p:sp>
    </p:spTree>
    <p:extLst>
      <p:ext uri="{BB962C8B-B14F-4D97-AF65-F5344CB8AC3E}">
        <p14:creationId xmlns:p14="http://schemas.microsoft.com/office/powerpoint/2010/main" val="376636411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ED360EC0-0F21-49B4-A203-A3D7040FAF82}"/>
              </a:ext>
            </a:extLst>
          </p:cNvPr>
          <p:cNvGrpSpPr/>
          <p:nvPr/>
        </p:nvGrpSpPr>
        <p:grpSpPr>
          <a:xfrm>
            <a:off x="5534526" y="1756014"/>
            <a:ext cx="5746301" cy="4600336"/>
            <a:chOff x="838199" y="1756014"/>
            <a:chExt cx="5100589" cy="3933586"/>
          </a:xfrm>
        </p:grpSpPr>
        <p:pic>
          <p:nvPicPr>
            <p:cNvPr id="11" name="Picture 10" descr="Diagram&#10;&#10;Description automatically generated">
              <a:extLst>
                <a:ext uri="{FF2B5EF4-FFF2-40B4-BE49-F238E27FC236}">
                  <a16:creationId xmlns:a16="http://schemas.microsoft.com/office/drawing/2014/main" id="{C822D11A-5D87-47EE-997C-AF112A9E33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0965"/>
            <a:stretch/>
          </p:blipFill>
          <p:spPr>
            <a:xfrm>
              <a:off x="838200" y="1756014"/>
              <a:ext cx="5100588" cy="3933586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842ADC9-8C25-41DA-9A14-3F8BD98C0015}"/>
                </a:ext>
              </a:extLst>
            </p:cNvPr>
            <p:cNvSpPr/>
            <p:nvPr/>
          </p:nvSpPr>
          <p:spPr>
            <a:xfrm>
              <a:off x="4281513" y="1756014"/>
              <a:ext cx="1657275" cy="105587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2ADA264-EB1F-417F-ADF9-6594B80E2EAD}"/>
                </a:ext>
              </a:extLst>
            </p:cNvPr>
            <p:cNvSpPr/>
            <p:nvPr/>
          </p:nvSpPr>
          <p:spPr>
            <a:xfrm>
              <a:off x="838199" y="4244917"/>
              <a:ext cx="5100588" cy="144468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" name="Picture 14" descr="Diagram&#10;&#10;Description automatically generated">
              <a:extLst>
                <a:ext uri="{FF2B5EF4-FFF2-40B4-BE49-F238E27FC236}">
                  <a16:creationId xmlns:a16="http://schemas.microsoft.com/office/drawing/2014/main" id="{6A546678-964A-43A4-9FF0-4C963D256E4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730" b="73333"/>
            <a:stretch/>
          </p:blipFill>
          <p:spPr>
            <a:xfrm>
              <a:off x="868271" y="4505401"/>
              <a:ext cx="3413242" cy="1184199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7779D11-CAC9-4FDF-9FEC-FA879BD572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Simulation – Sensor-Array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F77BA7A-C52E-4269-BC07-A737C567CC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5D73B1-042B-494E-AD07-8D7E29DF4D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F61281-1AF5-41AD-BC96-2854D556B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925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ED360EC0-0F21-49B4-A203-A3D7040FAF82}"/>
              </a:ext>
            </a:extLst>
          </p:cNvPr>
          <p:cNvGrpSpPr/>
          <p:nvPr/>
        </p:nvGrpSpPr>
        <p:grpSpPr>
          <a:xfrm>
            <a:off x="5534526" y="1756014"/>
            <a:ext cx="5746301" cy="4600336"/>
            <a:chOff x="838199" y="1756014"/>
            <a:chExt cx="5100589" cy="3933586"/>
          </a:xfrm>
        </p:grpSpPr>
        <p:pic>
          <p:nvPicPr>
            <p:cNvPr id="11" name="Picture 10" descr="Diagram&#10;&#10;Description automatically generated">
              <a:extLst>
                <a:ext uri="{FF2B5EF4-FFF2-40B4-BE49-F238E27FC236}">
                  <a16:creationId xmlns:a16="http://schemas.microsoft.com/office/drawing/2014/main" id="{C822D11A-5D87-47EE-997C-AF112A9E33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0965"/>
            <a:stretch/>
          </p:blipFill>
          <p:spPr>
            <a:xfrm>
              <a:off x="838200" y="1756014"/>
              <a:ext cx="5100588" cy="3933586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842ADC9-8C25-41DA-9A14-3F8BD98C0015}"/>
                </a:ext>
              </a:extLst>
            </p:cNvPr>
            <p:cNvSpPr/>
            <p:nvPr/>
          </p:nvSpPr>
          <p:spPr>
            <a:xfrm>
              <a:off x="4281513" y="1756014"/>
              <a:ext cx="1657275" cy="105587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2ADA264-EB1F-417F-ADF9-6594B80E2EAD}"/>
                </a:ext>
              </a:extLst>
            </p:cNvPr>
            <p:cNvSpPr/>
            <p:nvPr/>
          </p:nvSpPr>
          <p:spPr>
            <a:xfrm>
              <a:off x="838199" y="4244917"/>
              <a:ext cx="5100588" cy="144468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" name="Picture 14" descr="Diagram&#10;&#10;Description automatically generated">
              <a:extLst>
                <a:ext uri="{FF2B5EF4-FFF2-40B4-BE49-F238E27FC236}">
                  <a16:creationId xmlns:a16="http://schemas.microsoft.com/office/drawing/2014/main" id="{6A546678-964A-43A4-9FF0-4C963D256E4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730" b="73333"/>
            <a:stretch/>
          </p:blipFill>
          <p:spPr>
            <a:xfrm>
              <a:off x="868271" y="4505401"/>
              <a:ext cx="3413242" cy="1184199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7779D11-CAC9-4FDF-9FEC-FA879BD572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Simulation – Sensor-Array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F77BA7A-C52E-4269-BC07-A737C567CC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5D73B1-042B-494E-AD07-8D7E29DF4D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F61281-1AF5-41AD-BC96-2854D556B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67</a:t>
            </a:fld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1F5ACDC-517D-4BDC-81AC-700A8319D71A}"/>
              </a:ext>
            </a:extLst>
          </p:cNvPr>
          <p:cNvSpPr/>
          <p:nvPr/>
        </p:nvSpPr>
        <p:spPr>
          <a:xfrm>
            <a:off x="5602584" y="2050181"/>
            <a:ext cx="2222755" cy="2681140"/>
          </a:xfrm>
          <a:prstGeom prst="rect">
            <a:avLst/>
          </a:prstGeom>
          <a:noFill/>
          <a:ln w="38100"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2A8BD28-7810-4D57-A77B-EA2CAE76BE04}"/>
              </a:ext>
            </a:extLst>
          </p:cNvPr>
          <p:cNvSpPr txBox="1"/>
          <p:nvPr/>
        </p:nvSpPr>
        <p:spPr>
          <a:xfrm>
            <a:off x="838198" y="1867301"/>
            <a:ext cx="4705954" cy="13181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Laden und </a:t>
            </a:r>
            <a:r>
              <a:rPr lang="en-US" sz="2800" dirty="0" err="1"/>
              <a:t>initiieren</a:t>
            </a:r>
            <a:r>
              <a:rPr lang="en-US" sz="2800" dirty="0"/>
              <a:t> der </a:t>
            </a:r>
            <a:r>
              <a:rPr lang="en-US" sz="2800" dirty="0" err="1"/>
              <a:t>Simulationsparametern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59073973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ED360EC0-0F21-49B4-A203-A3D7040FAF82}"/>
              </a:ext>
            </a:extLst>
          </p:cNvPr>
          <p:cNvGrpSpPr/>
          <p:nvPr/>
        </p:nvGrpSpPr>
        <p:grpSpPr>
          <a:xfrm>
            <a:off x="5534526" y="1756014"/>
            <a:ext cx="5746301" cy="4600336"/>
            <a:chOff x="838199" y="1756014"/>
            <a:chExt cx="5100589" cy="3933586"/>
          </a:xfrm>
        </p:grpSpPr>
        <p:pic>
          <p:nvPicPr>
            <p:cNvPr id="11" name="Picture 10" descr="Diagram&#10;&#10;Description automatically generated">
              <a:extLst>
                <a:ext uri="{FF2B5EF4-FFF2-40B4-BE49-F238E27FC236}">
                  <a16:creationId xmlns:a16="http://schemas.microsoft.com/office/drawing/2014/main" id="{C822D11A-5D87-47EE-997C-AF112A9E33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0965"/>
            <a:stretch/>
          </p:blipFill>
          <p:spPr>
            <a:xfrm>
              <a:off x="838200" y="1756014"/>
              <a:ext cx="5100588" cy="3933586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842ADC9-8C25-41DA-9A14-3F8BD98C0015}"/>
                </a:ext>
              </a:extLst>
            </p:cNvPr>
            <p:cNvSpPr/>
            <p:nvPr/>
          </p:nvSpPr>
          <p:spPr>
            <a:xfrm>
              <a:off x="4281513" y="1756014"/>
              <a:ext cx="1657275" cy="105587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2ADA264-EB1F-417F-ADF9-6594B80E2EAD}"/>
                </a:ext>
              </a:extLst>
            </p:cNvPr>
            <p:cNvSpPr/>
            <p:nvPr/>
          </p:nvSpPr>
          <p:spPr>
            <a:xfrm>
              <a:off x="838199" y="4244917"/>
              <a:ext cx="5100588" cy="144468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" name="Picture 14" descr="Diagram&#10;&#10;Description automatically generated">
              <a:extLst>
                <a:ext uri="{FF2B5EF4-FFF2-40B4-BE49-F238E27FC236}">
                  <a16:creationId xmlns:a16="http://schemas.microsoft.com/office/drawing/2014/main" id="{6A546678-964A-43A4-9FF0-4C963D256E4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730" b="73333"/>
            <a:stretch/>
          </p:blipFill>
          <p:spPr>
            <a:xfrm>
              <a:off x="868271" y="4505401"/>
              <a:ext cx="3413242" cy="1184199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7779D11-CAC9-4FDF-9FEC-FA879BD572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Simulation – Sensor-Array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F77BA7A-C52E-4269-BC07-A737C567CC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5D73B1-042B-494E-AD07-8D7E29DF4D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F61281-1AF5-41AD-BC96-2854D556B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68</a:t>
            </a:fld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1F5ACDC-517D-4BDC-81AC-700A8319D71A}"/>
              </a:ext>
            </a:extLst>
          </p:cNvPr>
          <p:cNvSpPr/>
          <p:nvPr/>
        </p:nvSpPr>
        <p:spPr>
          <a:xfrm>
            <a:off x="7883090" y="3089709"/>
            <a:ext cx="3590223" cy="1641612"/>
          </a:xfrm>
          <a:prstGeom prst="rect">
            <a:avLst/>
          </a:prstGeom>
          <a:noFill/>
          <a:ln w="38100"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2A8BD28-7810-4D57-A77B-EA2CAE76BE04}"/>
              </a:ext>
            </a:extLst>
          </p:cNvPr>
          <p:cNvSpPr txBox="1"/>
          <p:nvPr/>
        </p:nvSpPr>
        <p:spPr>
          <a:xfrm>
            <a:off x="838198" y="1867301"/>
            <a:ext cx="4705954" cy="26108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Laden und </a:t>
            </a:r>
            <a:r>
              <a:rPr lang="en-US" sz="2800" dirty="0" err="1"/>
              <a:t>initiieren</a:t>
            </a:r>
            <a:r>
              <a:rPr lang="en-US" sz="2800" dirty="0"/>
              <a:t> der </a:t>
            </a:r>
            <a:r>
              <a:rPr lang="en-US" sz="2800" dirty="0" err="1"/>
              <a:t>Simulationsparametern</a:t>
            </a:r>
            <a:endParaRPr lang="en-US" sz="2800" dirty="0"/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Durchführung</a:t>
            </a:r>
            <a:r>
              <a:rPr lang="en-US" sz="2800" dirty="0"/>
              <a:t> in For-</a:t>
            </a:r>
            <a:r>
              <a:rPr lang="en-US" sz="2800" dirty="0" err="1"/>
              <a:t>Schleifen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69574277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ED360EC0-0F21-49B4-A203-A3D7040FAF82}"/>
              </a:ext>
            </a:extLst>
          </p:cNvPr>
          <p:cNvGrpSpPr/>
          <p:nvPr/>
        </p:nvGrpSpPr>
        <p:grpSpPr>
          <a:xfrm>
            <a:off x="5534526" y="1756014"/>
            <a:ext cx="5746301" cy="4600336"/>
            <a:chOff x="838199" y="1756014"/>
            <a:chExt cx="5100589" cy="3933586"/>
          </a:xfrm>
        </p:grpSpPr>
        <p:pic>
          <p:nvPicPr>
            <p:cNvPr id="11" name="Picture 10" descr="Diagram&#10;&#10;Description automatically generated">
              <a:extLst>
                <a:ext uri="{FF2B5EF4-FFF2-40B4-BE49-F238E27FC236}">
                  <a16:creationId xmlns:a16="http://schemas.microsoft.com/office/drawing/2014/main" id="{C822D11A-5D87-47EE-997C-AF112A9E33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0965"/>
            <a:stretch/>
          </p:blipFill>
          <p:spPr>
            <a:xfrm>
              <a:off x="838200" y="1756014"/>
              <a:ext cx="5100588" cy="3933586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842ADC9-8C25-41DA-9A14-3F8BD98C0015}"/>
                </a:ext>
              </a:extLst>
            </p:cNvPr>
            <p:cNvSpPr/>
            <p:nvPr/>
          </p:nvSpPr>
          <p:spPr>
            <a:xfrm>
              <a:off x="4281513" y="1756014"/>
              <a:ext cx="1657275" cy="105587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2ADA264-EB1F-417F-ADF9-6594B80E2EAD}"/>
                </a:ext>
              </a:extLst>
            </p:cNvPr>
            <p:cNvSpPr/>
            <p:nvPr/>
          </p:nvSpPr>
          <p:spPr>
            <a:xfrm>
              <a:off x="838199" y="4244917"/>
              <a:ext cx="5100588" cy="144468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" name="Picture 14" descr="Diagram&#10;&#10;Description automatically generated">
              <a:extLst>
                <a:ext uri="{FF2B5EF4-FFF2-40B4-BE49-F238E27FC236}">
                  <a16:creationId xmlns:a16="http://schemas.microsoft.com/office/drawing/2014/main" id="{6A546678-964A-43A4-9FF0-4C963D256E4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730" b="73333"/>
            <a:stretch/>
          </p:blipFill>
          <p:spPr>
            <a:xfrm>
              <a:off x="868271" y="4505401"/>
              <a:ext cx="3413242" cy="1184199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7779D11-CAC9-4FDF-9FEC-FA879BD572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Simulation – Sensor-Array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F77BA7A-C52E-4269-BC07-A737C567CC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5D73B1-042B-494E-AD07-8D7E29DF4D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F61281-1AF5-41AD-BC96-2854D556B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69</a:t>
            </a:fld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1F5ACDC-517D-4BDC-81AC-700A8319D71A}"/>
              </a:ext>
            </a:extLst>
          </p:cNvPr>
          <p:cNvSpPr/>
          <p:nvPr/>
        </p:nvSpPr>
        <p:spPr>
          <a:xfrm>
            <a:off x="6525927" y="2990865"/>
            <a:ext cx="2473693" cy="1032403"/>
          </a:xfrm>
          <a:prstGeom prst="rect">
            <a:avLst/>
          </a:prstGeom>
          <a:noFill/>
          <a:ln w="38100"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2A8BD28-7810-4D57-A77B-EA2CAE76BE04}"/>
              </a:ext>
            </a:extLst>
          </p:cNvPr>
          <p:cNvSpPr txBox="1"/>
          <p:nvPr/>
        </p:nvSpPr>
        <p:spPr>
          <a:xfrm>
            <a:off x="838198" y="1867301"/>
            <a:ext cx="4705954" cy="39035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Laden und </a:t>
            </a:r>
            <a:r>
              <a:rPr lang="en-US" sz="2800" dirty="0" err="1"/>
              <a:t>initiieren</a:t>
            </a:r>
            <a:r>
              <a:rPr lang="en-US" sz="2800" dirty="0"/>
              <a:t> der </a:t>
            </a:r>
            <a:r>
              <a:rPr lang="en-US" sz="2800" dirty="0" err="1"/>
              <a:t>Simulationsparametern</a:t>
            </a:r>
            <a:endParaRPr lang="en-US" sz="2800" dirty="0"/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Durchführung</a:t>
            </a:r>
            <a:r>
              <a:rPr lang="en-US" sz="2800" dirty="0"/>
              <a:t> in For-</a:t>
            </a:r>
            <a:r>
              <a:rPr lang="en-US" sz="2800" dirty="0" err="1"/>
              <a:t>Schleifen</a:t>
            </a:r>
            <a:endParaRPr lang="en-US" sz="2800" dirty="0"/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Speichern</a:t>
            </a:r>
            <a:r>
              <a:rPr lang="en-US" sz="2800" dirty="0"/>
              <a:t> der </a:t>
            </a:r>
            <a:r>
              <a:rPr lang="en-US" sz="2800" dirty="0" err="1"/>
              <a:t>Datencontainer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7686394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44EC3A-1BD4-4F1C-9826-D9C3D28E6A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Applikation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EED4BC7-0B0C-4A6E-ADBB-4358AD152AF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C25937-C879-4757-A333-EDA1CC604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070B19-E67A-413D-9646-3E111934A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28F5D5A8-CEFE-492F-8FB7-6A6B3A0023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7529" y="1985717"/>
            <a:ext cx="4170232" cy="4079179"/>
          </a:xfrm>
          <a:prstGeom prst="rect">
            <a:avLst/>
          </a:prstGeom>
        </p:spPr>
      </p:pic>
      <p:sp>
        <p:nvSpPr>
          <p:cNvPr id="6" name="Freeform: Shape 5">
            <a:extLst>
              <a:ext uri="{FF2B5EF4-FFF2-40B4-BE49-F238E27FC236}">
                <a16:creationId xmlns:a16="http://schemas.microsoft.com/office/drawing/2014/main" id="{9E0231AA-DEB6-4484-B2CE-F75E14771E32}"/>
              </a:ext>
            </a:extLst>
          </p:cNvPr>
          <p:cNvSpPr/>
          <p:nvPr/>
        </p:nvSpPr>
        <p:spPr>
          <a:xfrm>
            <a:off x="2916455" y="1809549"/>
            <a:ext cx="1973735" cy="914400"/>
          </a:xfrm>
          <a:custGeom>
            <a:avLst/>
            <a:gdLst>
              <a:gd name="connsiteX0" fmla="*/ 0 w 1973735"/>
              <a:gd name="connsiteY0" fmla="*/ 548640 h 914400"/>
              <a:gd name="connsiteX1" fmla="*/ 0 w 1973735"/>
              <a:gd name="connsiteY1" fmla="*/ 548640 h 914400"/>
              <a:gd name="connsiteX2" fmla="*/ 48126 w 1973735"/>
              <a:gd name="connsiteY2" fmla="*/ 625643 h 914400"/>
              <a:gd name="connsiteX3" fmla="*/ 77002 w 1973735"/>
              <a:gd name="connsiteY3" fmla="*/ 644893 h 914400"/>
              <a:gd name="connsiteX4" fmla="*/ 86627 w 1973735"/>
              <a:gd name="connsiteY4" fmla="*/ 673769 h 914400"/>
              <a:gd name="connsiteX5" fmla="*/ 105878 w 1973735"/>
              <a:gd name="connsiteY5" fmla="*/ 760396 h 914400"/>
              <a:gd name="connsiteX6" fmla="*/ 115503 w 1973735"/>
              <a:gd name="connsiteY6" fmla="*/ 808523 h 914400"/>
              <a:gd name="connsiteX7" fmla="*/ 144379 w 1973735"/>
              <a:gd name="connsiteY7" fmla="*/ 827773 h 914400"/>
              <a:gd name="connsiteX8" fmla="*/ 182880 w 1973735"/>
              <a:gd name="connsiteY8" fmla="*/ 847024 h 914400"/>
              <a:gd name="connsiteX9" fmla="*/ 818147 w 1973735"/>
              <a:gd name="connsiteY9" fmla="*/ 856649 h 914400"/>
              <a:gd name="connsiteX10" fmla="*/ 1001027 w 1973735"/>
              <a:gd name="connsiteY10" fmla="*/ 885525 h 914400"/>
              <a:gd name="connsiteX11" fmla="*/ 1049153 w 1973735"/>
              <a:gd name="connsiteY11" fmla="*/ 895150 h 914400"/>
              <a:gd name="connsiteX12" fmla="*/ 1155031 w 1973735"/>
              <a:gd name="connsiteY12" fmla="*/ 914400 h 914400"/>
              <a:gd name="connsiteX13" fmla="*/ 1578543 w 1973735"/>
              <a:gd name="connsiteY13" fmla="*/ 904775 h 914400"/>
              <a:gd name="connsiteX14" fmla="*/ 1636294 w 1973735"/>
              <a:gd name="connsiteY14" fmla="*/ 875899 h 914400"/>
              <a:gd name="connsiteX15" fmla="*/ 1665170 w 1973735"/>
              <a:gd name="connsiteY15" fmla="*/ 866274 h 914400"/>
              <a:gd name="connsiteX16" fmla="*/ 1732547 w 1973735"/>
              <a:gd name="connsiteY16" fmla="*/ 798897 h 914400"/>
              <a:gd name="connsiteX17" fmla="*/ 1761423 w 1973735"/>
              <a:gd name="connsiteY17" fmla="*/ 770022 h 914400"/>
              <a:gd name="connsiteX18" fmla="*/ 1896177 w 1973735"/>
              <a:gd name="connsiteY18" fmla="*/ 654518 h 914400"/>
              <a:gd name="connsiteX19" fmla="*/ 1934678 w 1973735"/>
              <a:gd name="connsiteY19" fmla="*/ 596767 h 914400"/>
              <a:gd name="connsiteX20" fmla="*/ 1953928 w 1973735"/>
              <a:gd name="connsiteY20" fmla="*/ 548640 h 914400"/>
              <a:gd name="connsiteX21" fmla="*/ 1973179 w 1973735"/>
              <a:gd name="connsiteY21" fmla="*/ 490889 h 914400"/>
              <a:gd name="connsiteX22" fmla="*/ 1944303 w 1973735"/>
              <a:gd name="connsiteY22" fmla="*/ 259883 h 914400"/>
              <a:gd name="connsiteX23" fmla="*/ 1925052 w 1973735"/>
              <a:gd name="connsiteY23" fmla="*/ 231007 h 914400"/>
              <a:gd name="connsiteX24" fmla="*/ 1915427 w 1973735"/>
              <a:gd name="connsiteY24" fmla="*/ 202131 h 914400"/>
              <a:gd name="connsiteX25" fmla="*/ 1828800 w 1973735"/>
              <a:gd name="connsiteY25" fmla="*/ 134754 h 914400"/>
              <a:gd name="connsiteX26" fmla="*/ 1799924 w 1973735"/>
              <a:gd name="connsiteY26" fmla="*/ 125129 h 914400"/>
              <a:gd name="connsiteX27" fmla="*/ 1751798 w 1973735"/>
              <a:gd name="connsiteY27" fmla="*/ 96253 h 914400"/>
              <a:gd name="connsiteX28" fmla="*/ 1674796 w 1973735"/>
              <a:gd name="connsiteY28" fmla="*/ 77003 h 914400"/>
              <a:gd name="connsiteX29" fmla="*/ 1636294 w 1973735"/>
              <a:gd name="connsiteY29" fmla="*/ 57752 h 914400"/>
              <a:gd name="connsiteX30" fmla="*/ 1588168 w 1973735"/>
              <a:gd name="connsiteY30" fmla="*/ 48127 h 914400"/>
              <a:gd name="connsiteX31" fmla="*/ 1463040 w 1973735"/>
              <a:gd name="connsiteY31" fmla="*/ 28876 h 914400"/>
              <a:gd name="connsiteX32" fmla="*/ 1386038 w 1973735"/>
              <a:gd name="connsiteY32" fmla="*/ 19251 h 914400"/>
              <a:gd name="connsiteX33" fmla="*/ 1328286 w 1973735"/>
              <a:gd name="connsiteY33" fmla="*/ 9626 h 914400"/>
              <a:gd name="connsiteX34" fmla="*/ 1222408 w 1973735"/>
              <a:gd name="connsiteY34" fmla="*/ 0 h 914400"/>
              <a:gd name="connsiteX35" fmla="*/ 519764 w 1973735"/>
              <a:gd name="connsiteY35" fmla="*/ 19251 h 914400"/>
              <a:gd name="connsiteX36" fmla="*/ 452387 w 1973735"/>
              <a:gd name="connsiteY36" fmla="*/ 38502 h 914400"/>
              <a:gd name="connsiteX37" fmla="*/ 423511 w 1973735"/>
              <a:gd name="connsiteY37" fmla="*/ 57752 h 914400"/>
              <a:gd name="connsiteX38" fmla="*/ 385010 w 1973735"/>
              <a:gd name="connsiteY38" fmla="*/ 67377 h 914400"/>
              <a:gd name="connsiteX39" fmla="*/ 356134 w 1973735"/>
              <a:gd name="connsiteY39" fmla="*/ 86628 h 914400"/>
              <a:gd name="connsiteX40" fmla="*/ 317633 w 1973735"/>
              <a:gd name="connsiteY40" fmla="*/ 105878 h 914400"/>
              <a:gd name="connsiteX41" fmla="*/ 298383 w 1973735"/>
              <a:gd name="connsiteY41" fmla="*/ 134754 h 914400"/>
              <a:gd name="connsiteX42" fmla="*/ 269507 w 1973735"/>
              <a:gd name="connsiteY42" fmla="*/ 154005 h 914400"/>
              <a:gd name="connsiteX43" fmla="*/ 231006 w 1973735"/>
              <a:gd name="connsiteY43" fmla="*/ 182880 h 914400"/>
              <a:gd name="connsiteX44" fmla="*/ 115503 w 1973735"/>
              <a:gd name="connsiteY44" fmla="*/ 279133 h 914400"/>
              <a:gd name="connsiteX45" fmla="*/ 96252 w 1973735"/>
              <a:gd name="connsiteY45" fmla="*/ 317634 h 914400"/>
              <a:gd name="connsiteX46" fmla="*/ 77002 w 1973735"/>
              <a:gd name="connsiteY46" fmla="*/ 346510 h 914400"/>
              <a:gd name="connsiteX47" fmla="*/ 48126 w 1973735"/>
              <a:gd name="connsiteY47" fmla="*/ 404262 h 914400"/>
              <a:gd name="connsiteX48" fmla="*/ 38501 w 1973735"/>
              <a:gd name="connsiteY48" fmla="*/ 481264 h 914400"/>
              <a:gd name="connsiteX49" fmla="*/ 0 w 1973735"/>
              <a:gd name="connsiteY49" fmla="*/ 54864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1973735" h="914400">
                <a:moveTo>
                  <a:pt x="0" y="548640"/>
                </a:moveTo>
                <a:lnTo>
                  <a:pt x="0" y="548640"/>
                </a:lnTo>
                <a:cubicBezTo>
                  <a:pt x="16042" y="574308"/>
                  <a:pt x="29218" y="602007"/>
                  <a:pt x="48126" y="625643"/>
                </a:cubicBezTo>
                <a:cubicBezTo>
                  <a:pt x="55353" y="634676"/>
                  <a:pt x="69775" y="635860"/>
                  <a:pt x="77002" y="644893"/>
                </a:cubicBezTo>
                <a:cubicBezTo>
                  <a:pt x="83340" y="652816"/>
                  <a:pt x="84166" y="663926"/>
                  <a:pt x="86627" y="673769"/>
                </a:cubicBezTo>
                <a:cubicBezTo>
                  <a:pt x="93801" y="702466"/>
                  <a:pt x="99680" y="731473"/>
                  <a:pt x="105878" y="760396"/>
                </a:cubicBezTo>
                <a:cubicBezTo>
                  <a:pt x="109306" y="776393"/>
                  <a:pt x="107386" y="794319"/>
                  <a:pt x="115503" y="808523"/>
                </a:cubicBezTo>
                <a:cubicBezTo>
                  <a:pt x="121242" y="818567"/>
                  <a:pt x="134335" y="822034"/>
                  <a:pt x="144379" y="827773"/>
                </a:cubicBezTo>
                <a:cubicBezTo>
                  <a:pt x="156837" y="834892"/>
                  <a:pt x="168545" y="846410"/>
                  <a:pt x="182880" y="847024"/>
                </a:cubicBezTo>
                <a:cubicBezTo>
                  <a:pt x="394466" y="856092"/>
                  <a:pt x="606391" y="853441"/>
                  <a:pt x="818147" y="856649"/>
                </a:cubicBezTo>
                <a:cubicBezTo>
                  <a:pt x="891953" y="905851"/>
                  <a:pt x="825993" y="868855"/>
                  <a:pt x="1001027" y="885525"/>
                </a:cubicBezTo>
                <a:cubicBezTo>
                  <a:pt x="1017313" y="887076"/>
                  <a:pt x="1033016" y="892461"/>
                  <a:pt x="1049153" y="895150"/>
                </a:cubicBezTo>
                <a:cubicBezTo>
                  <a:pt x="1152618" y="912394"/>
                  <a:pt x="1081113" y="895921"/>
                  <a:pt x="1155031" y="914400"/>
                </a:cubicBezTo>
                <a:cubicBezTo>
                  <a:pt x="1296202" y="911192"/>
                  <a:pt x="1437786" y="916036"/>
                  <a:pt x="1578543" y="904775"/>
                </a:cubicBezTo>
                <a:cubicBezTo>
                  <a:pt x="1599997" y="903059"/>
                  <a:pt x="1616626" y="884640"/>
                  <a:pt x="1636294" y="875899"/>
                </a:cubicBezTo>
                <a:cubicBezTo>
                  <a:pt x="1645565" y="871778"/>
                  <a:pt x="1655545" y="869482"/>
                  <a:pt x="1665170" y="866274"/>
                </a:cubicBezTo>
                <a:lnTo>
                  <a:pt x="1732547" y="798897"/>
                </a:lnTo>
                <a:cubicBezTo>
                  <a:pt x="1742172" y="789272"/>
                  <a:pt x="1750794" y="778525"/>
                  <a:pt x="1761423" y="770022"/>
                </a:cubicBezTo>
                <a:cubicBezTo>
                  <a:pt x="1871848" y="681681"/>
                  <a:pt x="1828622" y="722073"/>
                  <a:pt x="1896177" y="654518"/>
                </a:cubicBezTo>
                <a:cubicBezTo>
                  <a:pt x="1921623" y="578181"/>
                  <a:pt x="1883177" y="679170"/>
                  <a:pt x="1934678" y="596767"/>
                </a:cubicBezTo>
                <a:cubicBezTo>
                  <a:pt x="1943835" y="582115"/>
                  <a:pt x="1948023" y="564878"/>
                  <a:pt x="1953928" y="548640"/>
                </a:cubicBezTo>
                <a:cubicBezTo>
                  <a:pt x="1960863" y="529570"/>
                  <a:pt x="1973179" y="490889"/>
                  <a:pt x="1973179" y="490889"/>
                </a:cubicBezTo>
                <a:cubicBezTo>
                  <a:pt x="1965780" y="342928"/>
                  <a:pt x="1991628" y="342702"/>
                  <a:pt x="1944303" y="259883"/>
                </a:cubicBezTo>
                <a:cubicBezTo>
                  <a:pt x="1938564" y="249839"/>
                  <a:pt x="1931469" y="240632"/>
                  <a:pt x="1925052" y="231007"/>
                </a:cubicBezTo>
                <a:cubicBezTo>
                  <a:pt x="1921844" y="221382"/>
                  <a:pt x="1921055" y="210573"/>
                  <a:pt x="1915427" y="202131"/>
                </a:cubicBezTo>
                <a:cubicBezTo>
                  <a:pt x="1901190" y="180776"/>
                  <a:pt x="1845189" y="140217"/>
                  <a:pt x="1828800" y="134754"/>
                </a:cubicBezTo>
                <a:cubicBezTo>
                  <a:pt x="1819175" y="131546"/>
                  <a:pt x="1808999" y="129666"/>
                  <a:pt x="1799924" y="125129"/>
                </a:cubicBezTo>
                <a:cubicBezTo>
                  <a:pt x="1783191" y="116762"/>
                  <a:pt x="1768531" y="104620"/>
                  <a:pt x="1751798" y="96253"/>
                </a:cubicBezTo>
                <a:cubicBezTo>
                  <a:pt x="1732068" y="86388"/>
                  <a:pt x="1693099" y="80663"/>
                  <a:pt x="1674796" y="77003"/>
                </a:cubicBezTo>
                <a:cubicBezTo>
                  <a:pt x="1661962" y="70586"/>
                  <a:pt x="1649907" y="62290"/>
                  <a:pt x="1636294" y="57752"/>
                </a:cubicBezTo>
                <a:cubicBezTo>
                  <a:pt x="1620774" y="52579"/>
                  <a:pt x="1604305" y="50817"/>
                  <a:pt x="1588168" y="48127"/>
                </a:cubicBezTo>
                <a:cubicBezTo>
                  <a:pt x="1546542" y="41189"/>
                  <a:pt x="1504816" y="34844"/>
                  <a:pt x="1463040" y="28876"/>
                </a:cubicBezTo>
                <a:cubicBezTo>
                  <a:pt x="1437433" y="25218"/>
                  <a:pt x="1411645" y="22909"/>
                  <a:pt x="1386038" y="19251"/>
                </a:cubicBezTo>
                <a:cubicBezTo>
                  <a:pt x="1366718" y="16491"/>
                  <a:pt x="1347669" y="11906"/>
                  <a:pt x="1328286" y="9626"/>
                </a:cubicBezTo>
                <a:cubicBezTo>
                  <a:pt x="1293091" y="5485"/>
                  <a:pt x="1257701" y="3209"/>
                  <a:pt x="1222408" y="0"/>
                </a:cubicBezTo>
                <a:lnTo>
                  <a:pt x="519764" y="19251"/>
                </a:lnTo>
                <a:cubicBezTo>
                  <a:pt x="513071" y="19512"/>
                  <a:pt x="461867" y="33762"/>
                  <a:pt x="452387" y="38502"/>
                </a:cubicBezTo>
                <a:cubicBezTo>
                  <a:pt x="442040" y="43675"/>
                  <a:pt x="434144" y="53195"/>
                  <a:pt x="423511" y="57752"/>
                </a:cubicBezTo>
                <a:cubicBezTo>
                  <a:pt x="411352" y="62963"/>
                  <a:pt x="397844" y="64169"/>
                  <a:pt x="385010" y="67377"/>
                </a:cubicBezTo>
                <a:cubicBezTo>
                  <a:pt x="375385" y="73794"/>
                  <a:pt x="366178" y="80889"/>
                  <a:pt x="356134" y="86628"/>
                </a:cubicBezTo>
                <a:cubicBezTo>
                  <a:pt x="343676" y="93747"/>
                  <a:pt x="328656" y="96692"/>
                  <a:pt x="317633" y="105878"/>
                </a:cubicBezTo>
                <a:cubicBezTo>
                  <a:pt x="308746" y="113284"/>
                  <a:pt x="306563" y="126574"/>
                  <a:pt x="298383" y="134754"/>
                </a:cubicBezTo>
                <a:cubicBezTo>
                  <a:pt x="290203" y="142934"/>
                  <a:pt x="278921" y="147281"/>
                  <a:pt x="269507" y="154005"/>
                </a:cubicBezTo>
                <a:cubicBezTo>
                  <a:pt x="256453" y="163329"/>
                  <a:pt x="244148" y="173681"/>
                  <a:pt x="231006" y="182880"/>
                </a:cubicBezTo>
                <a:cubicBezTo>
                  <a:pt x="196990" y="206691"/>
                  <a:pt x="135031" y="240077"/>
                  <a:pt x="115503" y="279133"/>
                </a:cubicBezTo>
                <a:cubicBezTo>
                  <a:pt x="109086" y="291967"/>
                  <a:pt x="103371" y="305176"/>
                  <a:pt x="96252" y="317634"/>
                </a:cubicBezTo>
                <a:cubicBezTo>
                  <a:pt x="90513" y="327678"/>
                  <a:pt x="82175" y="336163"/>
                  <a:pt x="77002" y="346510"/>
                </a:cubicBezTo>
                <a:cubicBezTo>
                  <a:pt x="37157" y="426203"/>
                  <a:pt x="103291" y="321516"/>
                  <a:pt x="48126" y="404262"/>
                </a:cubicBezTo>
                <a:cubicBezTo>
                  <a:pt x="44918" y="429929"/>
                  <a:pt x="42434" y="455698"/>
                  <a:pt x="38501" y="481264"/>
                </a:cubicBezTo>
                <a:cubicBezTo>
                  <a:pt x="26988" y="556098"/>
                  <a:pt x="6417" y="537411"/>
                  <a:pt x="0" y="54864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1CE301-EC38-4820-8CAB-A2CAFD45D522}"/>
              </a:ext>
            </a:extLst>
          </p:cNvPr>
          <p:cNvSpPr txBox="1"/>
          <p:nvPr/>
        </p:nvSpPr>
        <p:spPr>
          <a:xfrm>
            <a:off x="5176007" y="1809549"/>
            <a:ext cx="6168464" cy="1964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Kontaktlose</a:t>
            </a:r>
            <a:r>
              <a:rPr lang="en-US" sz="2800" dirty="0"/>
              <a:t> </a:t>
            </a:r>
            <a:r>
              <a:rPr lang="en-US" sz="2800" dirty="0" err="1"/>
              <a:t>Winkelmessung</a:t>
            </a:r>
            <a:endParaRPr lang="en-US" sz="2800" dirty="0"/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Winkel </a:t>
            </a:r>
            <a:r>
              <a:rPr lang="en-US" sz="2800" dirty="0" err="1"/>
              <a:t>encodiert</a:t>
            </a:r>
            <a:r>
              <a:rPr lang="en-US" sz="2800" dirty="0"/>
              <a:t> </a:t>
            </a:r>
            <a:r>
              <a:rPr lang="en-US" sz="2800" dirty="0" err="1"/>
              <a:t>durch</a:t>
            </a:r>
            <a:r>
              <a:rPr lang="en-US" sz="2800" dirty="0"/>
              <a:t> </a:t>
            </a:r>
            <a:r>
              <a:rPr lang="en-US" sz="2800" dirty="0" err="1"/>
              <a:t>Magnetfeld</a:t>
            </a:r>
            <a:endParaRPr lang="en-US" sz="2800" dirty="0"/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Feldstärkenmessung</a:t>
            </a:r>
            <a:r>
              <a:rPr lang="en-US" sz="2800" dirty="0"/>
              <a:t> in X-/ Y-</a:t>
            </a:r>
            <a:r>
              <a:rPr lang="en-US" sz="2800" dirty="0" err="1"/>
              <a:t>Richtung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06225006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AC87FA-3C4D-484F-926C-D5A8CE1C43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Simulation – Sensor-Array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A018F6-D6FB-4EC0-9FC9-A84495D874D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87522F-51B9-417C-9FA1-FC8B61E415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D72BF7-418C-45D2-8625-24DB0B46C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70</a:t>
            </a:fld>
            <a:endParaRPr lang="en-US"/>
          </a:p>
        </p:txBody>
      </p:sp>
      <p:pic>
        <p:nvPicPr>
          <p:cNvPr id="16" name="Picture 15" descr="Chart, diagram, schematic&#10;&#10;Description automatically generated">
            <a:extLst>
              <a:ext uri="{FF2B5EF4-FFF2-40B4-BE49-F238E27FC236}">
                <a16:creationId xmlns:a16="http://schemas.microsoft.com/office/drawing/2014/main" id="{B02D35A1-9183-4AE6-B789-61478CDB94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354"/>
          <a:stretch/>
        </p:blipFill>
        <p:spPr>
          <a:xfrm>
            <a:off x="6006164" y="1625822"/>
            <a:ext cx="5347634" cy="4596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01966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AC87FA-3C4D-484F-926C-D5A8CE1C43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Simulation – Sensor-Array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A018F6-D6FB-4EC0-9FC9-A84495D874D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87522F-51B9-417C-9FA1-FC8B61E415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D72BF7-418C-45D2-8625-24DB0B46C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71</a:t>
            </a:fld>
            <a:endParaRPr lang="en-US"/>
          </a:p>
        </p:txBody>
      </p:sp>
      <p:pic>
        <p:nvPicPr>
          <p:cNvPr id="16" name="Picture 15" descr="Chart, diagram, schematic&#10;&#10;Description automatically generated">
            <a:extLst>
              <a:ext uri="{FF2B5EF4-FFF2-40B4-BE49-F238E27FC236}">
                <a16:creationId xmlns:a16="http://schemas.microsoft.com/office/drawing/2014/main" id="{B02D35A1-9183-4AE6-B789-61478CDB94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354"/>
          <a:stretch/>
        </p:blipFill>
        <p:spPr>
          <a:xfrm>
            <a:off x="6006164" y="1625822"/>
            <a:ext cx="5347634" cy="459601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20049BAF-ECA9-402F-BCC9-DA40463CFECE}"/>
              </a:ext>
            </a:extLst>
          </p:cNvPr>
          <p:cNvSpPr/>
          <p:nvPr/>
        </p:nvSpPr>
        <p:spPr>
          <a:xfrm>
            <a:off x="8901907" y="1512229"/>
            <a:ext cx="2248812" cy="2434353"/>
          </a:xfrm>
          <a:prstGeom prst="rect">
            <a:avLst/>
          </a:prstGeom>
          <a:noFill/>
          <a:ln w="38100"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1C2A780-A595-48A5-9C6E-4ADFB7982311}"/>
              </a:ext>
            </a:extLst>
          </p:cNvPr>
          <p:cNvSpPr txBox="1"/>
          <p:nvPr/>
        </p:nvSpPr>
        <p:spPr>
          <a:xfrm>
            <a:off x="838197" y="1867301"/>
            <a:ext cx="4821457" cy="671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Eingabe</a:t>
            </a:r>
            <a:r>
              <a:rPr lang="en-US" sz="2800" dirty="0"/>
              <a:t> – </a:t>
            </a:r>
            <a:r>
              <a:rPr lang="en-US" sz="2800" dirty="0" err="1"/>
              <a:t>Simulationswinkel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67666292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AC87FA-3C4D-484F-926C-D5A8CE1C43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Simulation – Sensor-Array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A018F6-D6FB-4EC0-9FC9-A84495D874D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87522F-51B9-417C-9FA1-FC8B61E415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D72BF7-418C-45D2-8625-24DB0B46C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72</a:t>
            </a:fld>
            <a:endParaRPr lang="en-US"/>
          </a:p>
        </p:txBody>
      </p:sp>
      <p:pic>
        <p:nvPicPr>
          <p:cNvPr id="16" name="Picture 15" descr="Chart, diagram, schematic&#10;&#10;Description automatically generated">
            <a:extLst>
              <a:ext uri="{FF2B5EF4-FFF2-40B4-BE49-F238E27FC236}">
                <a16:creationId xmlns:a16="http://schemas.microsoft.com/office/drawing/2014/main" id="{B02D35A1-9183-4AE6-B789-61478CDB94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354"/>
          <a:stretch/>
        </p:blipFill>
        <p:spPr>
          <a:xfrm>
            <a:off x="6006164" y="1625822"/>
            <a:ext cx="5347634" cy="459601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1C2A780-A595-48A5-9C6E-4ADFB7982311}"/>
              </a:ext>
            </a:extLst>
          </p:cNvPr>
          <p:cNvSpPr txBox="1"/>
          <p:nvPr/>
        </p:nvSpPr>
        <p:spPr>
          <a:xfrm>
            <a:off x="838197" y="1867301"/>
            <a:ext cx="4821457" cy="1964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Eingabe</a:t>
            </a:r>
            <a:r>
              <a:rPr lang="en-US" sz="2800" dirty="0"/>
              <a:t> – </a:t>
            </a:r>
            <a:r>
              <a:rPr lang="en-US" sz="2800" dirty="0" err="1"/>
              <a:t>Simulationswinkel</a:t>
            </a:r>
            <a:endParaRPr lang="en-US" sz="2800" dirty="0"/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Meshgird</a:t>
            </a:r>
            <a:r>
              <a:rPr lang="en-US" sz="2800" dirty="0"/>
              <a:t> – </a:t>
            </a:r>
            <a:r>
              <a:rPr lang="en-US" sz="2800" dirty="0" err="1"/>
              <a:t>Berechnungen</a:t>
            </a:r>
            <a:r>
              <a:rPr lang="en-US" sz="2800" dirty="0"/>
              <a:t> an Sensor-Pixel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E2B08EF-C75A-4E38-A91D-EE33D41A44B0}"/>
              </a:ext>
            </a:extLst>
          </p:cNvPr>
          <p:cNvSpPr/>
          <p:nvPr/>
        </p:nvSpPr>
        <p:spPr>
          <a:xfrm>
            <a:off x="6003092" y="1577998"/>
            <a:ext cx="2248812" cy="2434353"/>
          </a:xfrm>
          <a:prstGeom prst="rect">
            <a:avLst/>
          </a:prstGeom>
          <a:noFill/>
          <a:ln w="38100"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40698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AC87FA-3C4D-484F-926C-D5A8CE1C43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Simulation – Sensor-Array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A018F6-D6FB-4EC0-9FC9-A84495D874D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87522F-51B9-417C-9FA1-FC8B61E415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D72BF7-418C-45D2-8625-24DB0B46C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73</a:t>
            </a:fld>
            <a:endParaRPr lang="en-US"/>
          </a:p>
        </p:txBody>
      </p:sp>
      <p:pic>
        <p:nvPicPr>
          <p:cNvPr id="16" name="Picture 15" descr="Chart, diagram, schematic&#10;&#10;Description automatically generated">
            <a:extLst>
              <a:ext uri="{FF2B5EF4-FFF2-40B4-BE49-F238E27FC236}">
                <a16:creationId xmlns:a16="http://schemas.microsoft.com/office/drawing/2014/main" id="{B02D35A1-9183-4AE6-B789-61478CDB94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354"/>
          <a:stretch/>
        </p:blipFill>
        <p:spPr>
          <a:xfrm>
            <a:off x="6006164" y="1625822"/>
            <a:ext cx="5347634" cy="459601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1C2A780-A595-48A5-9C6E-4ADFB7982311}"/>
              </a:ext>
            </a:extLst>
          </p:cNvPr>
          <p:cNvSpPr txBox="1"/>
          <p:nvPr/>
        </p:nvSpPr>
        <p:spPr>
          <a:xfrm>
            <a:off x="838197" y="1867301"/>
            <a:ext cx="4821457" cy="32571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Eingabe</a:t>
            </a:r>
            <a:r>
              <a:rPr lang="en-US" sz="2800" dirty="0"/>
              <a:t> – </a:t>
            </a:r>
            <a:r>
              <a:rPr lang="en-US" sz="2800" dirty="0" err="1"/>
              <a:t>Simulationswinkel</a:t>
            </a:r>
            <a:endParaRPr lang="en-US" sz="2800" dirty="0"/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Meshgird</a:t>
            </a:r>
            <a:r>
              <a:rPr lang="en-US" sz="2800" dirty="0"/>
              <a:t> – </a:t>
            </a:r>
            <a:r>
              <a:rPr lang="en-US" sz="2800" dirty="0" err="1"/>
              <a:t>Berechnungen</a:t>
            </a:r>
            <a:r>
              <a:rPr lang="en-US" sz="2800" dirty="0"/>
              <a:t> an Sensor-Pixel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Mapping – </a:t>
            </a:r>
            <a:r>
              <a:rPr lang="en-US" sz="2800" dirty="0" err="1"/>
              <a:t>Entnahme</a:t>
            </a:r>
            <a:r>
              <a:rPr lang="en-US" sz="2800" dirty="0"/>
              <a:t> von </a:t>
            </a:r>
            <a:r>
              <a:rPr lang="en-US" sz="2800" dirty="0" err="1"/>
              <a:t>Referenzspannungen</a:t>
            </a:r>
            <a:endParaRPr lang="en-US" sz="28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AAB39C9-81F2-4632-8691-37BA25445F61}"/>
              </a:ext>
            </a:extLst>
          </p:cNvPr>
          <p:cNvSpPr/>
          <p:nvPr/>
        </p:nvSpPr>
        <p:spPr>
          <a:xfrm>
            <a:off x="5900286" y="3982713"/>
            <a:ext cx="5592278" cy="2286947"/>
          </a:xfrm>
          <a:prstGeom prst="rect">
            <a:avLst/>
          </a:prstGeom>
          <a:noFill/>
          <a:ln w="38100"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03607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43749F-FAA0-47E3-ACE5-D1B652C10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Simulation – </a:t>
            </a:r>
            <a:r>
              <a:rPr lang="en-US" sz="5400" dirty="0" err="1"/>
              <a:t>Gauß-Prozesse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AFFCFC-A0A1-4157-9CD4-0CAB917E594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797E20-02D4-4C6B-968D-56E84FD49F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EAAB35-B605-467D-B968-C995EE107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74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EB1DD3-E767-4585-97A4-EA72B4DD8988}"/>
              </a:ext>
            </a:extLst>
          </p:cNvPr>
          <p:cNvSpPr txBox="1"/>
          <p:nvPr/>
        </p:nvSpPr>
        <p:spPr>
          <a:xfrm>
            <a:off x="413887" y="1838425"/>
            <a:ext cx="3845660" cy="671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Koniguration</a:t>
            </a:r>
            <a:endParaRPr lang="en-US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781517-F9E4-4D10-A242-40099481557C}"/>
              </a:ext>
            </a:extLst>
          </p:cNvPr>
          <p:cNvSpPr txBox="1"/>
          <p:nvPr/>
        </p:nvSpPr>
        <p:spPr>
          <a:xfrm>
            <a:off x="6955050" y="5824627"/>
            <a:ext cx="4114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MSLL – Mean-Standardized-Logarithmic-Loss</a:t>
            </a:r>
          </a:p>
        </p:txBody>
      </p:sp>
    </p:spTree>
    <p:extLst>
      <p:ext uri="{BB962C8B-B14F-4D97-AF65-F5344CB8AC3E}">
        <p14:creationId xmlns:p14="http://schemas.microsoft.com/office/powerpoint/2010/main" val="165295958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43749F-FAA0-47E3-ACE5-D1B652C10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Simulation – </a:t>
            </a:r>
            <a:r>
              <a:rPr lang="en-US" sz="5400" dirty="0" err="1"/>
              <a:t>Gauß-Prozesse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AFFCFC-A0A1-4157-9CD4-0CAB917E594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797E20-02D4-4C6B-968D-56E84FD49F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EAAB35-B605-467D-B968-C995EE107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75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EB1DD3-E767-4585-97A4-EA72B4DD8988}"/>
              </a:ext>
            </a:extLst>
          </p:cNvPr>
          <p:cNvSpPr txBox="1"/>
          <p:nvPr/>
        </p:nvSpPr>
        <p:spPr>
          <a:xfrm>
            <a:off x="413887" y="1838425"/>
            <a:ext cx="3845660" cy="26108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Koniguration</a:t>
            </a:r>
            <a:endParaRPr lang="en-US" sz="2800" dirty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Kernel-Modul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Mittelwertbildung</a:t>
            </a:r>
            <a:endParaRPr lang="en-US" sz="2800" dirty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781517-F9E4-4D10-A242-40099481557C}"/>
              </a:ext>
            </a:extLst>
          </p:cNvPr>
          <p:cNvSpPr txBox="1"/>
          <p:nvPr/>
        </p:nvSpPr>
        <p:spPr>
          <a:xfrm>
            <a:off x="6955050" y="5824627"/>
            <a:ext cx="4114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MSLL – Mean-Standardized-Logarithmic-Loss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D70722A-FB7B-4F29-A6B3-360650A3EED2}"/>
              </a:ext>
            </a:extLst>
          </p:cNvPr>
          <p:cNvSpPr txBox="1"/>
          <p:nvPr/>
        </p:nvSpPr>
        <p:spPr>
          <a:xfrm>
            <a:off x="5526773" y="1621799"/>
            <a:ext cx="1805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Generalisierung</a:t>
            </a:r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442283B-1AAA-4E9D-A2C7-9A5B9B12A642}"/>
              </a:ext>
            </a:extLst>
          </p:cNvPr>
          <p:cNvSpPr txBox="1"/>
          <p:nvPr/>
        </p:nvSpPr>
        <p:spPr>
          <a:xfrm>
            <a:off x="8711661" y="1617927"/>
            <a:ext cx="19916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Kernel-</a:t>
            </a:r>
            <a:r>
              <a:rPr lang="en-US" dirty="0" err="1"/>
              <a:t>Skalierung</a:t>
            </a:r>
            <a:endParaRPr lang="en-US" dirty="0"/>
          </a:p>
        </p:txBody>
      </p:sp>
      <p:pic>
        <p:nvPicPr>
          <p:cNvPr id="10" name="Picture 9" descr="Chart, histogram&#10;&#10;Description automatically generated">
            <a:extLst>
              <a:ext uri="{FF2B5EF4-FFF2-40B4-BE49-F238E27FC236}">
                <a16:creationId xmlns:a16="http://schemas.microsoft.com/office/drawing/2014/main" id="{82057524-0348-4C4E-B5FF-1FE9AC0BDA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3466" y="1991131"/>
            <a:ext cx="6830331" cy="3466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40699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43749F-FAA0-47E3-ACE5-D1B652C10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Simulation – </a:t>
            </a:r>
            <a:r>
              <a:rPr lang="en-US" sz="5400" dirty="0" err="1"/>
              <a:t>Gauß-Prozesse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Picture 6" descr="Chart, histogram&#10;&#10;Description automatically generated">
            <a:extLst>
              <a:ext uri="{FF2B5EF4-FFF2-40B4-BE49-F238E27FC236}">
                <a16:creationId xmlns:a16="http://schemas.microsoft.com/office/drawing/2014/main" id="{1E7782D6-E671-48CA-A951-D2DF19950F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3466" y="1991131"/>
            <a:ext cx="6830331" cy="3466393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AFFCFC-A0A1-4157-9CD4-0CAB917E594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797E20-02D4-4C6B-968D-56E84FD49F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EAAB35-B605-467D-B968-C995EE107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76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EB1DD3-E767-4585-97A4-EA72B4DD8988}"/>
              </a:ext>
            </a:extLst>
          </p:cNvPr>
          <p:cNvSpPr txBox="1"/>
          <p:nvPr/>
        </p:nvSpPr>
        <p:spPr>
          <a:xfrm>
            <a:off x="413887" y="1838425"/>
            <a:ext cx="3845660" cy="26108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Koniguration</a:t>
            </a:r>
            <a:endParaRPr lang="en-US" sz="2800" dirty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Kernel-Modul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Mittelwertbildung</a:t>
            </a:r>
            <a:endParaRPr lang="en-US" sz="2800" dirty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Verlustberechnung</a:t>
            </a:r>
            <a:endParaRPr lang="en-US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781517-F9E4-4D10-A242-40099481557C}"/>
              </a:ext>
            </a:extLst>
          </p:cNvPr>
          <p:cNvSpPr txBox="1"/>
          <p:nvPr/>
        </p:nvSpPr>
        <p:spPr>
          <a:xfrm>
            <a:off x="6955050" y="5824627"/>
            <a:ext cx="4114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MSLL – Mean-Standardized-Logarithmic-Loss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D70722A-FB7B-4F29-A6B3-360650A3EED2}"/>
              </a:ext>
            </a:extLst>
          </p:cNvPr>
          <p:cNvSpPr txBox="1"/>
          <p:nvPr/>
        </p:nvSpPr>
        <p:spPr>
          <a:xfrm>
            <a:off x="5526773" y="1621799"/>
            <a:ext cx="1805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Generalisierung</a:t>
            </a:r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10CF8A0-E047-4513-AC45-7D10EE479D50}"/>
              </a:ext>
            </a:extLst>
          </p:cNvPr>
          <p:cNvSpPr txBox="1"/>
          <p:nvPr/>
        </p:nvSpPr>
        <p:spPr>
          <a:xfrm>
            <a:off x="8711661" y="1617927"/>
            <a:ext cx="19916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Kernel-</a:t>
            </a:r>
            <a:r>
              <a:rPr lang="en-US" dirty="0" err="1"/>
              <a:t>Skalierung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964669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43749F-FAA0-47E3-ACE5-D1B652C10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Simulation – </a:t>
            </a:r>
            <a:r>
              <a:rPr lang="en-US" sz="5400" dirty="0" err="1"/>
              <a:t>Gauß-Prozesse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Picture 6" descr="Chart, histogram&#10;&#10;Description automatically generated">
            <a:extLst>
              <a:ext uri="{FF2B5EF4-FFF2-40B4-BE49-F238E27FC236}">
                <a16:creationId xmlns:a16="http://schemas.microsoft.com/office/drawing/2014/main" id="{1E7782D6-E671-48CA-A951-D2DF19950F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3466" y="1991131"/>
            <a:ext cx="6830331" cy="3466393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AFFCFC-A0A1-4157-9CD4-0CAB917E594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797E20-02D4-4C6B-968D-56E84FD49F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EAAB35-B605-467D-B968-C995EE107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77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EB1DD3-E767-4585-97A4-EA72B4DD8988}"/>
              </a:ext>
            </a:extLst>
          </p:cNvPr>
          <p:cNvSpPr txBox="1"/>
          <p:nvPr/>
        </p:nvSpPr>
        <p:spPr>
          <a:xfrm>
            <a:off x="413887" y="1838425"/>
            <a:ext cx="3845660" cy="32571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Koniguration</a:t>
            </a:r>
            <a:endParaRPr lang="en-US" sz="2800" dirty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Kernel-Modul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Mittelwertbildung</a:t>
            </a:r>
            <a:endParaRPr lang="en-US" sz="2800" dirty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Verlustberechnung</a:t>
            </a:r>
            <a:endParaRPr lang="en-US" sz="2800" dirty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Durchlaufanzahl</a:t>
            </a:r>
            <a:endParaRPr lang="en-US" sz="2800" dirty="0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C66D717D-D27F-49C4-BBBF-F190238D5141}"/>
              </a:ext>
            </a:extLst>
          </p:cNvPr>
          <p:cNvSpPr/>
          <p:nvPr/>
        </p:nvSpPr>
        <p:spPr>
          <a:xfrm rot="6942789">
            <a:off x="5273508" y="4144797"/>
            <a:ext cx="368368" cy="208869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BB13889C-98A8-4204-9C0F-DB9A02E197A8}"/>
              </a:ext>
            </a:extLst>
          </p:cNvPr>
          <p:cNvSpPr/>
          <p:nvPr/>
        </p:nvSpPr>
        <p:spPr>
          <a:xfrm rot="5179351">
            <a:off x="5560350" y="4544868"/>
            <a:ext cx="368368" cy="208869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50DBC4C1-A0BC-4336-9FCB-883A6E957A09}"/>
              </a:ext>
            </a:extLst>
          </p:cNvPr>
          <p:cNvSpPr/>
          <p:nvPr/>
        </p:nvSpPr>
        <p:spPr>
          <a:xfrm rot="4024554">
            <a:off x="5981107" y="4238299"/>
            <a:ext cx="368368" cy="208869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E44AB308-D61F-4FC5-B5D2-BBB15083C1D8}"/>
              </a:ext>
            </a:extLst>
          </p:cNvPr>
          <p:cNvSpPr/>
          <p:nvPr/>
        </p:nvSpPr>
        <p:spPr>
          <a:xfrm rot="2829621">
            <a:off x="6711829" y="3267192"/>
            <a:ext cx="368368" cy="208869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27A37E8F-BA8A-4CE1-83F7-954E513A7411}"/>
              </a:ext>
            </a:extLst>
          </p:cNvPr>
          <p:cNvSpPr/>
          <p:nvPr/>
        </p:nvSpPr>
        <p:spPr>
          <a:xfrm rot="2829621">
            <a:off x="7314818" y="2310838"/>
            <a:ext cx="368368" cy="208869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781517-F9E4-4D10-A242-40099481557C}"/>
              </a:ext>
            </a:extLst>
          </p:cNvPr>
          <p:cNvSpPr txBox="1"/>
          <p:nvPr/>
        </p:nvSpPr>
        <p:spPr>
          <a:xfrm>
            <a:off x="6955050" y="5824627"/>
            <a:ext cx="4114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MSLL – Mean-Standardized-Logarithmic-Loss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D70722A-FB7B-4F29-A6B3-360650A3EED2}"/>
              </a:ext>
            </a:extLst>
          </p:cNvPr>
          <p:cNvSpPr txBox="1"/>
          <p:nvPr/>
        </p:nvSpPr>
        <p:spPr>
          <a:xfrm>
            <a:off x="5526773" y="1621799"/>
            <a:ext cx="1805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Generalisierung</a:t>
            </a:r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946238D-3D64-48AD-9F03-8DDEAA46841B}"/>
              </a:ext>
            </a:extLst>
          </p:cNvPr>
          <p:cNvSpPr txBox="1"/>
          <p:nvPr/>
        </p:nvSpPr>
        <p:spPr>
          <a:xfrm>
            <a:off x="8711661" y="1617927"/>
            <a:ext cx="19916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Kernel-</a:t>
            </a:r>
            <a:r>
              <a:rPr lang="en-US" dirty="0" err="1"/>
              <a:t>Skalierung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251611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43749F-FAA0-47E3-ACE5-D1B652C10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Simulation – </a:t>
            </a:r>
            <a:r>
              <a:rPr lang="en-US" sz="5400" dirty="0" err="1"/>
              <a:t>Gauß-Prozesse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Picture 6" descr="Chart, histogram&#10;&#10;Description automatically generated">
            <a:extLst>
              <a:ext uri="{FF2B5EF4-FFF2-40B4-BE49-F238E27FC236}">
                <a16:creationId xmlns:a16="http://schemas.microsoft.com/office/drawing/2014/main" id="{1E7782D6-E671-48CA-A951-D2DF19950F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3466" y="1991131"/>
            <a:ext cx="6830331" cy="3466393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AFFCFC-A0A1-4157-9CD4-0CAB917E594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797E20-02D4-4C6B-968D-56E84FD49F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EAAB35-B605-467D-B968-C995EE107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78</a:t>
            </a:fld>
            <a:endParaRPr lang="en-US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D0BB27B1-E188-4617-AD2B-3265EBF67A92}"/>
              </a:ext>
            </a:extLst>
          </p:cNvPr>
          <p:cNvSpPr/>
          <p:nvPr/>
        </p:nvSpPr>
        <p:spPr>
          <a:xfrm>
            <a:off x="8768611" y="3569917"/>
            <a:ext cx="544224" cy="280190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889E9520-6C8E-4E12-83AC-72342B736FFC}"/>
              </a:ext>
            </a:extLst>
          </p:cNvPr>
          <p:cNvSpPr/>
          <p:nvPr/>
        </p:nvSpPr>
        <p:spPr>
          <a:xfrm rot="10800000">
            <a:off x="9845044" y="3560290"/>
            <a:ext cx="544224" cy="280190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D0EF9073-64CB-42C6-964E-D907EB95F426}"/>
              </a:ext>
            </a:extLst>
          </p:cNvPr>
          <p:cNvSpPr/>
          <p:nvPr/>
        </p:nvSpPr>
        <p:spPr>
          <a:xfrm rot="5400000">
            <a:off x="9276548" y="2759097"/>
            <a:ext cx="544224" cy="268706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7AEF4CEA-73DB-4736-A937-AE6B52F1E70F}"/>
              </a:ext>
            </a:extLst>
          </p:cNvPr>
          <p:cNvSpPr/>
          <p:nvPr/>
        </p:nvSpPr>
        <p:spPr>
          <a:xfrm rot="16200000">
            <a:off x="9305427" y="4330918"/>
            <a:ext cx="544224" cy="268706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5A0C8C2C-333C-4E48-9580-4028B5FA3F5F}"/>
              </a:ext>
            </a:extLst>
          </p:cNvPr>
          <p:cNvSpPr/>
          <p:nvPr/>
        </p:nvSpPr>
        <p:spPr>
          <a:xfrm rot="10800000">
            <a:off x="7700816" y="4249232"/>
            <a:ext cx="544224" cy="284267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11F21176-F054-4BEA-9B02-E5B95FD22A94}"/>
              </a:ext>
            </a:extLst>
          </p:cNvPr>
          <p:cNvSpPr/>
          <p:nvPr/>
        </p:nvSpPr>
        <p:spPr>
          <a:xfrm>
            <a:off x="4320746" y="4249232"/>
            <a:ext cx="544224" cy="284267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EB1DD3-E767-4585-97A4-EA72B4DD8988}"/>
              </a:ext>
            </a:extLst>
          </p:cNvPr>
          <p:cNvSpPr txBox="1"/>
          <p:nvPr/>
        </p:nvSpPr>
        <p:spPr>
          <a:xfrm>
            <a:off x="413887" y="1838425"/>
            <a:ext cx="3845660" cy="39035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Koniguration</a:t>
            </a:r>
            <a:endParaRPr lang="en-US" sz="2800" dirty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Kernel-Modul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Mittelwertbildung</a:t>
            </a:r>
            <a:endParaRPr lang="en-US" sz="2800" dirty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Verlustberechnung</a:t>
            </a:r>
            <a:endParaRPr lang="en-US" sz="2800" dirty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Durchlaufanzahl</a:t>
            </a:r>
            <a:endParaRPr lang="en-US" sz="2800" dirty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Parametergrenzen</a:t>
            </a:r>
            <a:endParaRPr lang="en-US" sz="2800" dirty="0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C66D717D-D27F-49C4-BBBF-F190238D5141}"/>
              </a:ext>
            </a:extLst>
          </p:cNvPr>
          <p:cNvSpPr/>
          <p:nvPr/>
        </p:nvSpPr>
        <p:spPr>
          <a:xfrm rot="6942789">
            <a:off x="5273508" y="4144797"/>
            <a:ext cx="368368" cy="208869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BB13889C-98A8-4204-9C0F-DB9A02E197A8}"/>
              </a:ext>
            </a:extLst>
          </p:cNvPr>
          <p:cNvSpPr/>
          <p:nvPr/>
        </p:nvSpPr>
        <p:spPr>
          <a:xfrm rot="5179351">
            <a:off x="5560350" y="4544868"/>
            <a:ext cx="368368" cy="208869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50DBC4C1-A0BC-4336-9FCB-883A6E957A09}"/>
              </a:ext>
            </a:extLst>
          </p:cNvPr>
          <p:cNvSpPr/>
          <p:nvPr/>
        </p:nvSpPr>
        <p:spPr>
          <a:xfrm rot="4024554">
            <a:off x="5981107" y="4238299"/>
            <a:ext cx="368368" cy="208869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E44AB308-D61F-4FC5-B5D2-BBB15083C1D8}"/>
              </a:ext>
            </a:extLst>
          </p:cNvPr>
          <p:cNvSpPr/>
          <p:nvPr/>
        </p:nvSpPr>
        <p:spPr>
          <a:xfrm rot="2829621">
            <a:off x="6711829" y="3267192"/>
            <a:ext cx="368368" cy="208869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27A37E8F-BA8A-4CE1-83F7-954E513A7411}"/>
              </a:ext>
            </a:extLst>
          </p:cNvPr>
          <p:cNvSpPr/>
          <p:nvPr/>
        </p:nvSpPr>
        <p:spPr>
          <a:xfrm rot="2829621">
            <a:off x="7314818" y="2310838"/>
            <a:ext cx="368368" cy="208869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781517-F9E4-4D10-A242-40099481557C}"/>
              </a:ext>
            </a:extLst>
          </p:cNvPr>
          <p:cNvSpPr txBox="1"/>
          <p:nvPr/>
        </p:nvSpPr>
        <p:spPr>
          <a:xfrm>
            <a:off x="6955050" y="5824627"/>
            <a:ext cx="4114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MSLL – Mean-Standardized-Logarithmic-Loss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D70722A-FB7B-4F29-A6B3-360650A3EED2}"/>
              </a:ext>
            </a:extLst>
          </p:cNvPr>
          <p:cNvSpPr txBox="1"/>
          <p:nvPr/>
        </p:nvSpPr>
        <p:spPr>
          <a:xfrm>
            <a:off x="5526773" y="1621799"/>
            <a:ext cx="1805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Generalisierung</a:t>
            </a:r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08A5D5C-06C4-409A-92BE-E460AD4329B6}"/>
              </a:ext>
            </a:extLst>
          </p:cNvPr>
          <p:cNvSpPr txBox="1"/>
          <p:nvPr/>
        </p:nvSpPr>
        <p:spPr>
          <a:xfrm>
            <a:off x="8711661" y="1617927"/>
            <a:ext cx="19916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Kernel-</a:t>
            </a:r>
            <a:r>
              <a:rPr lang="en-US" dirty="0" err="1"/>
              <a:t>Skalierung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225187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E0DFA0-2B6B-495A-B624-8797D6C8F9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Simulation – </a:t>
            </a:r>
            <a:r>
              <a:rPr lang="en-US" sz="5400" dirty="0" err="1"/>
              <a:t>Gauß-Prozesse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196D23A7-0E0A-4BFE-AF79-DBE93F606F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3761" y="2168254"/>
            <a:ext cx="5830037" cy="2521491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1F075E6-7A19-4474-AD8B-C7E57FE8CAE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182667-8926-46F6-957F-4CAFC00FEC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800C15-FDE2-4A83-A3B7-621BC8A5E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79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898680-C5EC-49E3-9AAC-CBA1D93845CB}"/>
              </a:ext>
            </a:extLst>
          </p:cNvPr>
          <p:cNvSpPr txBox="1"/>
          <p:nvPr/>
        </p:nvSpPr>
        <p:spPr>
          <a:xfrm>
            <a:off x="6955050" y="5439618"/>
            <a:ext cx="4114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GPR – Gaussian Processes for Regression</a:t>
            </a:r>
          </a:p>
          <a:p>
            <a:r>
              <a:rPr lang="en-US" sz="1400" dirty="0"/>
              <a:t>MSLL – Mean-Standardized-Logarithmic-Loss</a:t>
            </a:r>
          </a:p>
          <a:p>
            <a:r>
              <a:rPr lang="en-US" sz="1400" dirty="0"/>
              <a:t>MSLLA – Mean-Standardized-Logarithmic-Loss-Angle</a:t>
            </a:r>
          </a:p>
          <a:p>
            <a:r>
              <a:rPr lang="en-US" sz="1400" dirty="0"/>
              <a:t>MSLLR – Mean-Standardized-Logarithmic-Loss-Radius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CA578AA-7187-4B88-9F68-2CFDA41F8E34}"/>
              </a:ext>
            </a:extLst>
          </p:cNvPr>
          <p:cNvSpPr txBox="1"/>
          <p:nvPr/>
        </p:nvSpPr>
        <p:spPr>
          <a:xfrm>
            <a:off x="413886" y="1838425"/>
            <a:ext cx="5024387" cy="671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Trainingsphase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7760267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44EC3A-1BD4-4F1C-9826-D9C3D28E6A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Applikation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EED4BC7-0B0C-4A6E-ADBB-4358AD152AF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C25937-C879-4757-A333-EDA1CC604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070B19-E67A-413D-9646-3E111934A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28F5D5A8-CEFE-492F-8FB7-6A6B3A0023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7529" y="1985717"/>
            <a:ext cx="4170232" cy="4079179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8FF20220-8C31-4EF4-BC33-BB10D55975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12105" y="1947780"/>
            <a:ext cx="4417285" cy="4440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28474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E0DFA0-2B6B-495A-B624-8797D6C8F9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Simulation – </a:t>
            </a:r>
            <a:r>
              <a:rPr lang="en-US" sz="5400" dirty="0" err="1"/>
              <a:t>Gauß-Prozesse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196D23A7-0E0A-4BFE-AF79-DBE93F606F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3761" y="2168254"/>
            <a:ext cx="5830037" cy="2521491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1F075E6-7A19-4474-AD8B-C7E57FE8CAE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182667-8926-46F6-957F-4CAFC00FEC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800C15-FDE2-4A83-A3B7-621BC8A5E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80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898680-C5EC-49E3-9AAC-CBA1D93845CB}"/>
              </a:ext>
            </a:extLst>
          </p:cNvPr>
          <p:cNvSpPr txBox="1"/>
          <p:nvPr/>
        </p:nvSpPr>
        <p:spPr>
          <a:xfrm>
            <a:off x="6955050" y="5439618"/>
            <a:ext cx="4114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GPR – Gaussian Processes for Regression</a:t>
            </a:r>
          </a:p>
          <a:p>
            <a:r>
              <a:rPr lang="en-US" sz="1400" dirty="0"/>
              <a:t>MSLL – Mean-Standardized-Logarithmic-Loss</a:t>
            </a:r>
          </a:p>
          <a:p>
            <a:r>
              <a:rPr lang="en-US" sz="1400" dirty="0"/>
              <a:t>MSLLA – Mean-Standardized-Logarithmic-Loss-Angle</a:t>
            </a:r>
          </a:p>
          <a:p>
            <a:r>
              <a:rPr lang="en-US" sz="1400" dirty="0"/>
              <a:t>MSLLR – Mean-Standardized-Logarithmic-Loss-Radius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CA578AA-7187-4B88-9F68-2CFDA41F8E34}"/>
              </a:ext>
            </a:extLst>
          </p:cNvPr>
          <p:cNvSpPr txBox="1"/>
          <p:nvPr/>
        </p:nvSpPr>
        <p:spPr>
          <a:xfrm>
            <a:off x="413886" y="1838425"/>
            <a:ext cx="5024387" cy="13181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Trainingsphase</a:t>
            </a:r>
            <a:endParaRPr lang="en-US" sz="2800" dirty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Laden und </a:t>
            </a:r>
            <a:r>
              <a:rPr lang="en-US" sz="2800" dirty="0" err="1"/>
              <a:t>Initialisierung</a:t>
            </a:r>
            <a:endParaRPr lang="en-US" sz="28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D0649B2-5B6E-45FF-B014-5F8ACE1C2B15}"/>
              </a:ext>
            </a:extLst>
          </p:cNvPr>
          <p:cNvSpPr/>
          <p:nvPr/>
        </p:nvSpPr>
        <p:spPr>
          <a:xfrm>
            <a:off x="5438273" y="2419267"/>
            <a:ext cx="2107933" cy="1478965"/>
          </a:xfrm>
          <a:prstGeom prst="rect">
            <a:avLst/>
          </a:prstGeom>
          <a:noFill/>
          <a:ln w="38100"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67559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E0DFA0-2B6B-495A-B624-8797D6C8F9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Simulation – </a:t>
            </a:r>
            <a:r>
              <a:rPr lang="en-US" sz="5400" dirty="0" err="1"/>
              <a:t>Gauß-Prozesse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196D23A7-0E0A-4BFE-AF79-DBE93F606F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3761" y="2168254"/>
            <a:ext cx="5830037" cy="2521491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1F075E6-7A19-4474-AD8B-C7E57FE8CAE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182667-8926-46F6-957F-4CAFC00FEC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800C15-FDE2-4A83-A3B7-621BC8A5E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81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898680-C5EC-49E3-9AAC-CBA1D93845CB}"/>
              </a:ext>
            </a:extLst>
          </p:cNvPr>
          <p:cNvSpPr txBox="1"/>
          <p:nvPr/>
        </p:nvSpPr>
        <p:spPr>
          <a:xfrm>
            <a:off x="6955050" y="5439618"/>
            <a:ext cx="4114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GPR – Gaussian Processes for Regression</a:t>
            </a:r>
          </a:p>
          <a:p>
            <a:r>
              <a:rPr lang="en-US" sz="1400" dirty="0"/>
              <a:t>MSLL – Mean-Standardized-Logarithmic-Loss</a:t>
            </a:r>
          </a:p>
          <a:p>
            <a:r>
              <a:rPr lang="en-US" sz="1400" dirty="0"/>
              <a:t>MSLLA – Mean-Standardized-Logarithmic-Loss-Angle</a:t>
            </a:r>
          </a:p>
          <a:p>
            <a:r>
              <a:rPr lang="en-US" sz="1400" dirty="0"/>
              <a:t>MSLLR – Mean-Standardized-Logarithmic-Loss-Radius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CA578AA-7187-4B88-9F68-2CFDA41F8E34}"/>
              </a:ext>
            </a:extLst>
          </p:cNvPr>
          <p:cNvSpPr txBox="1"/>
          <p:nvPr/>
        </p:nvSpPr>
        <p:spPr>
          <a:xfrm>
            <a:off x="413886" y="1838425"/>
            <a:ext cx="5024387" cy="26108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Trainingsphase</a:t>
            </a:r>
            <a:endParaRPr lang="en-US" sz="2800" dirty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Laden und </a:t>
            </a:r>
            <a:r>
              <a:rPr lang="en-US" sz="2800" dirty="0" err="1"/>
              <a:t>Initialisierung</a:t>
            </a:r>
            <a:endParaRPr lang="en-US" sz="2800" dirty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Generalisierung</a:t>
            </a:r>
            <a:r>
              <a:rPr lang="en-US" sz="2800" dirty="0"/>
              <a:t> </a:t>
            </a:r>
            <a:r>
              <a:rPr lang="en-US" sz="2800" dirty="0" err="1"/>
              <a:t>mit</a:t>
            </a:r>
            <a:r>
              <a:rPr lang="en-US" sz="2800" dirty="0"/>
              <a:t> </a:t>
            </a:r>
            <a:r>
              <a:rPr lang="en-US" sz="2800" dirty="0" err="1"/>
              <a:t>eingebetteter</a:t>
            </a:r>
            <a:r>
              <a:rPr lang="en-US" sz="2800" dirty="0"/>
              <a:t> </a:t>
            </a:r>
            <a:r>
              <a:rPr lang="en-US" sz="2800" dirty="0" err="1"/>
              <a:t>Skalierung</a:t>
            </a:r>
            <a:endParaRPr lang="en-US" sz="28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D421CEC-C29E-4999-A794-AD145048171B}"/>
              </a:ext>
            </a:extLst>
          </p:cNvPr>
          <p:cNvSpPr/>
          <p:nvPr/>
        </p:nvSpPr>
        <p:spPr>
          <a:xfrm>
            <a:off x="5699762" y="4075482"/>
            <a:ext cx="498907" cy="477268"/>
          </a:xfrm>
          <a:prstGeom prst="rect">
            <a:avLst/>
          </a:prstGeom>
          <a:noFill/>
          <a:ln w="38100"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D64B419-0C58-47E6-819D-FB73C97B1AA2}"/>
              </a:ext>
            </a:extLst>
          </p:cNvPr>
          <p:cNvSpPr/>
          <p:nvPr/>
        </p:nvSpPr>
        <p:spPr>
          <a:xfrm>
            <a:off x="7863840" y="2063510"/>
            <a:ext cx="498907" cy="477268"/>
          </a:xfrm>
          <a:prstGeom prst="rect">
            <a:avLst/>
          </a:prstGeom>
          <a:noFill/>
          <a:ln w="38100"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94728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E0DFA0-2B6B-495A-B624-8797D6C8F9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Simulation – </a:t>
            </a:r>
            <a:r>
              <a:rPr lang="en-US" sz="5400" dirty="0" err="1"/>
              <a:t>Gauß-Prozesse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196D23A7-0E0A-4BFE-AF79-DBE93F606F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3761" y="2168254"/>
            <a:ext cx="5830037" cy="2521491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1F075E6-7A19-4474-AD8B-C7E57FE8CAE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182667-8926-46F6-957F-4CAFC00FEC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800C15-FDE2-4A83-A3B7-621BC8A5E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82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898680-C5EC-49E3-9AAC-CBA1D93845CB}"/>
              </a:ext>
            </a:extLst>
          </p:cNvPr>
          <p:cNvSpPr txBox="1"/>
          <p:nvPr/>
        </p:nvSpPr>
        <p:spPr>
          <a:xfrm>
            <a:off x="6955050" y="5439618"/>
            <a:ext cx="4114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GPR – Gaussian Processes for Regression</a:t>
            </a:r>
          </a:p>
          <a:p>
            <a:r>
              <a:rPr lang="en-US" sz="1400" dirty="0"/>
              <a:t>MSLL – Mean-Standardized-Logarithmic-Loss</a:t>
            </a:r>
          </a:p>
          <a:p>
            <a:r>
              <a:rPr lang="en-US" sz="1400" dirty="0"/>
              <a:t>MSLLA – Mean-Standardized-Logarithmic-Loss-Angle</a:t>
            </a:r>
          </a:p>
          <a:p>
            <a:r>
              <a:rPr lang="en-US" sz="1400" dirty="0"/>
              <a:t>MSLLR – Mean-Standardized-Logarithmic-Loss-Radius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CA578AA-7187-4B88-9F68-2CFDA41F8E34}"/>
              </a:ext>
            </a:extLst>
          </p:cNvPr>
          <p:cNvSpPr txBox="1"/>
          <p:nvPr/>
        </p:nvSpPr>
        <p:spPr>
          <a:xfrm>
            <a:off x="413886" y="1838425"/>
            <a:ext cx="5024387" cy="39035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Trainingsphase</a:t>
            </a:r>
            <a:endParaRPr lang="en-US" sz="2800" dirty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Laden und </a:t>
            </a:r>
            <a:r>
              <a:rPr lang="en-US" sz="2800" dirty="0" err="1"/>
              <a:t>Initialisierung</a:t>
            </a:r>
            <a:endParaRPr lang="en-US" sz="2800" dirty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Generalisierung</a:t>
            </a:r>
            <a:r>
              <a:rPr lang="en-US" sz="2800" dirty="0"/>
              <a:t> </a:t>
            </a:r>
            <a:r>
              <a:rPr lang="en-US" sz="2800" dirty="0" err="1"/>
              <a:t>mit</a:t>
            </a:r>
            <a:r>
              <a:rPr lang="en-US" sz="2800" dirty="0"/>
              <a:t> </a:t>
            </a:r>
            <a:r>
              <a:rPr lang="en-US" sz="2800" dirty="0" err="1"/>
              <a:t>eingebetteter</a:t>
            </a:r>
            <a:r>
              <a:rPr lang="en-US" sz="2800" dirty="0"/>
              <a:t> </a:t>
            </a:r>
            <a:r>
              <a:rPr lang="en-US" sz="2800" dirty="0" err="1"/>
              <a:t>Skalierung</a:t>
            </a:r>
            <a:endParaRPr lang="en-US" sz="2800" dirty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Finale </a:t>
            </a:r>
            <a:r>
              <a:rPr lang="en-US" sz="2800" dirty="0" err="1"/>
              <a:t>Skalierung</a:t>
            </a:r>
            <a:r>
              <a:rPr lang="en-US" sz="2800" dirty="0"/>
              <a:t> und </a:t>
            </a:r>
            <a:r>
              <a:rPr lang="en-US" sz="2800" dirty="0" err="1"/>
              <a:t>Bewertung</a:t>
            </a:r>
            <a:endParaRPr lang="en-US" sz="28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F5CF256-4CD2-4C47-BF83-F27AEAD109F0}"/>
              </a:ext>
            </a:extLst>
          </p:cNvPr>
          <p:cNvSpPr/>
          <p:nvPr/>
        </p:nvSpPr>
        <p:spPr>
          <a:xfrm>
            <a:off x="7881485" y="3457569"/>
            <a:ext cx="498907" cy="477268"/>
          </a:xfrm>
          <a:prstGeom prst="rect">
            <a:avLst/>
          </a:prstGeom>
          <a:noFill/>
          <a:ln w="38100"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4A99362-32E3-4A1C-9897-A425F3840CAE}"/>
              </a:ext>
            </a:extLst>
          </p:cNvPr>
          <p:cNvSpPr/>
          <p:nvPr/>
        </p:nvSpPr>
        <p:spPr>
          <a:xfrm>
            <a:off x="9833811" y="2060302"/>
            <a:ext cx="498907" cy="477268"/>
          </a:xfrm>
          <a:prstGeom prst="rect">
            <a:avLst/>
          </a:prstGeom>
          <a:noFill/>
          <a:ln w="38100"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CFCD934-C7BB-47D4-ADF8-6500DEAEF26A}"/>
              </a:ext>
            </a:extLst>
          </p:cNvPr>
          <p:cNvSpPr/>
          <p:nvPr/>
        </p:nvSpPr>
        <p:spPr>
          <a:xfrm>
            <a:off x="9606013" y="2733575"/>
            <a:ext cx="1747785" cy="553867"/>
          </a:xfrm>
          <a:prstGeom prst="rect">
            <a:avLst/>
          </a:prstGeom>
          <a:noFill/>
          <a:ln w="38100"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7696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1B97A9-FF37-4C4D-8C32-80DB02BBC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Simulation – </a:t>
            </a:r>
            <a:r>
              <a:rPr lang="en-US" sz="5400" dirty="0" err="1"/>
              <a:t>Gauß-Prozesse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CFF9B4B6-8EDC-45D2-AEBB-3F466C6CEA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569691"/>
            <a:ext cx="5257798" cy="4863464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5A48D8-C8DC-4D18-B9E5-A5A5DBFBA6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3195B3-D43C-49C0-8DDC-727D1F1ED6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D2CB6E-FFF8-4948-A12B-F7944083D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83</a:t>
            </a:fld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18EFC61-9902-4ED7-8398-8BE59CA0BDC9}"/>
              </a:ext>
            </a:extLst>
          </p:cNvPr>
          <p:cNvSpPr txBox="1"/>
          <p:nvPr/>
        </p:nvSpPr>
        <p:spPr>
          <a:xfrm>
            <a:off x="838199" y="5909935"/>
            <a:ext cx="4114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GPR – Gaussian Processes for Regression</a:t>
            </a:r>
          </a:p>
          <a:p>
            <a:r>
              <a:rPr lang="en-US" sz="1400" dirty="0"/>
              <a:t>DS – Dataset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99CC1F5-5ACF-4501-90B5-97E97BED93DF}"/>
              </a:ext>
            </a:extLst>
          </p:cNvPr>
          <p:cNvSpPr txBox="1"/>
          <p:nvPr/>
        </p:nvSpPr>
        <p:spPr>
          <a:xfrm>
            <a:off x="413886" y="1838425"/>
            <a:ext cx="5024387" cy="671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Sequenzielle</a:t>
            </a:r>
            <a:r>
              <a:rPr lang="en-US" sz="2800" dirty="0"/>
              <a:t> </a:t>
            </a:r>
            <a:r>
              <a:rPr lang="en-US" sz="2800" dirty="0" err="1"/>
              <a:t>Initialisierung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13250319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1B97A9-FF37-4C4D-8C32-80DB02BBC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Simulation – </a:t>
            </a:r>
            <a:r>
              <a:rPr lang="en-US" sz="5400" dirty="0" err="1"/>
              <a:t>Gauß-Prozesse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CFF9B4B6-8EDC-45D2-AEBB-3F466C6CEA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569691"/>
            <a:ext cx="5257798" cy="4863464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5A48D8-C8DC-4D18-B9E5-A5A5DBFBA6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3195B3-D43C-49C0-8DDC-727D1F1ED6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D2CB6E-FFF8-4948-A12B-F7944083D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84</a:t>
            </a:fld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18EFC61-9902-4ED7-8398-8BE59CA0BDC9}"/>
              </a:ext>
            </a:extLst>
          </p:cNvPr>
          <p:cNvSpPr txBox="1"/>
          <p:nvPr/>
        </p:nvSpPr>
        <p:spPr>
          <a:xfrm>
            <a:off x="838199" y="5909935"/>
            <a:ext cx="4114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GPR – Gaussian Processes for Regression</a:t>
            </a:r>
          </a:p>
          <a:p>
            <a:r>
              <a:rPr lang="en-US" sz="1400" dirty="0"/>
              <a:t>DS – Dataset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99CC1F5-5ACF-4501-90B5-97E97BED93DF}"/>
              </a:ext>
            </a:extLst>
          </p:cNvPr>
          <p:cNvSpPr txBox="1"/>
          <p:nvPr/>
        </p:nvSpPr>
        <p:spPr>
          <a:xfrm>
            <a:off x="413886" y="1838425"/>
            <a:ext cx="5024387" cy="1964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Sequenzielle</a:t>
            </a:r>
            <a:r>
              <a:rPr lang="en-US" sz="2800" dirty="0"/>
              <a:t> </a:t>
            </a:r>
            <a:r>
              <a:rPr lang="en-US" sz="2800" dirty="0" err="1"/>
              <a:t>Initialisierung</a:t>
            </a:r>
            <a:endParaRPr lang="en-US" sz="2800" dirty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Struct-</a:t>
            </a:r>
            <a:r>
              <a:rPr lang="en-US" sz="2800" dirty="0" err="1"/>
              <a:t>basiertes</a:t>
            </a:r>
            <a:r>
              <a:rPr lang="en-US" sz="2800" dirty="0"/>
              <a:t> Modell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3389778-C483-4D8B-97AD-5C404D79DC2C}"/>
              </a:ext>
            </a:extLst>
          </p:cNvPr>
          <p:cNvSpPr/>
          <p:nvPr/>
        </p:nvSpPr>
        <p:spPr>
          <a:xfrm>
            <a:off x="7170821" y="2695074"/>
            <a:ext cx="3378467" cy="490888"/>
          </a:xfrm>
          <a:prstGeom prst="rect">
            <a:avLst/>
          </a:prstGeom>
          <a:noFill/>
          <a:ln w="38100"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75774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1B97A9-FF37-4C4D-8C32-80DB02BBC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Simulation – </a:t>
            </a:r>
            <a:r>
              <a:rPr lang="en-US" sz="5400" dirty="0" err="1"/>
              <a:t>Gauß-Prozesse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CFF9B4B6-8EDC-45D2-AEBB-3F466C6CEA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569691"/>
            <a:ext cx="5257798" cy="4863464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5A48D8-C8DC-4D18-B9E5-A5A5DBFBA6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3195B3-D43C-49C0-8DDC-727D1F1ED6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D2CB6E-FFF8-4948-A12B-F7944083D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85</a:t>
            </a:fld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18EFC61-9902-4ED7-8398-8BE59CA0BDC9}"/>
              </a:ext>
            </a:extLst>
          </p:cNvPr>
          <p:cNvSpPr txBox="1"/>
          <p:nvPr/>
        </p:nvSpPr>
        <p:spPr>
          <a:xfrm>
            <a:off x="838199" y="5909935"/>
            <a:ext cx="4114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GPR – Gaussian Processes for Regression</a:t>
            </a:r>
          </a:p>
          <a:p>
            <a:r>
              <a:rPr lang="en-US" sz="1400" dirty="0"/>
              <a:t>DS – Dataset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99CC1F5-5ACF-4501-90B5-97E97BED93DF}"/>
              </a:ext>
            </a:extLst>
          </p:cNvPr>
          <p:cNvSpPr txBox="1"/>
          <p:nvPr/>
        </p:nvSpPr>
        <p:spPr>
          <a:xfrm>
            <a:off x="413886" y="1838425"/>
            <a:ext cx="5024387" cy="26108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Sequenzielle</a:t>
            </a:r>
            <a:r>
              <a:rPr lang="en-US" sz="2800" dirty="0"/>
              <a:t> </a:t>
            </a:r>
            <a:r>
              <a:rPr lang="en-US" sz="2800" dirty="0" err="1"/>
              <a:t>Initialisierung</a:t>
            </a:r>
            <a:endParaRPr lang="en-US" sz="2800" dirty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Struct-</a:t>
            </a:r>
            <a:r>
              <a:rPr lang="en-US" sz="2800" dirty="0" err="1"/>
              <a:t>basiertes</a:t>
            </a:r>
            <a:r>
              <a:rPr lang="en-US" sz="2800" dirty="0"/>
              <a:t> Modell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Konfigurierung</a:t>
            </a:r>
            <a:r>
              <a:rPr lang="en-US" sz="2800" dirty="0"/>
              <a:t> Framework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0BB785B-C135-437F-801A-2AB382C5689E}"/>
              </a:ext>
            </a:extLst>
          </p:cNvPr>
          <p:cNvSpPr/>
          <p:nvPr/>
        </p:nvSpPr>
        <p:spPr>
          <a:xfrm>
            <a:off x="6015790" y="3320716"/>
            <a:ext cx="1001028" cy="529388"/>
          </a:xfrm>
          <a:prstGeom prst="rect">
            <a:avLst/>
          </a:prstGeom>
          <a:noFill/>
          <a:ln w="38100"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03172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1B97A9-FF37-4C4D-8C32-80DB02BBC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Simulation – </a:t>
            </a:r>
            <a:r>
              <a:rPr lang="en-US" sz="5400" dirty="0" err="1"/>
              <a:t>Gauß-Prozesse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CFF9B4B6-8EDC-45D2-AEBB-3F466C6CEA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569691"/>
            <a:ext cx="5257798" cy="4863464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5A48D8-C8DC-4D18-B9E5-A5A5DBFBA6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3195B3-D43C-49C0-8DDC-727D1F1ED6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D2CB6E-FFF8-4948-A12B-F7944083D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86</a:t>
            </a:fld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18EFC61-9902-4ED7-8398-8BE59CA0BDC9}"/>
              </a:ext>
            </a:extLst>
          </p:cNvPr>
          <p:cNvSpPr txBox="1"/>
          <p:nvPr/>
        </p:nvSpPr>
        <p:spPr>
          <a:xfrm>
            <a:off x="838199" y="5909935"/>
            <a:ext cx="4114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GPR – Gaussian Processes for Regression</a:t>
            </a:r>
          </a:p>
          <a:p>
            <a:r>
              <a:rPr lang="en-US" sz="1400" dirty="0"/>
              <a:t>DS – Dataset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99CC1F5-5ACF-4501-90B5-97E97BED93DF}"/>
              </a:ext>
            </a:extLst>
          </p:cNvPr>
          <p:cNvSpPr txBox="1"/>
          <p:nvPr/>
        </p:nvSpPr>
        <p:spPr>
          <a:xfrm>
            <a:off x="413886" y="1838425"/>
            <a:ext cx="5024387" cy="32571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Sequenzielle</a:t>
            </a:r>
            <a:r>
              <a:rPr lang="en-US" sz="2800" dirty="0"/>
              <a:t> </a:t>
            </a:r>
            <a:r>
              <a:rPr lang="en-US" sz="2800" dirty="0" err="1"/>
              <a:t>Initialisierung</a:t>
            </a:r>
            <a:endParaRPr lang="en-US" sz="2800" dirty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Struct-</a:t>
            </a:r>
            <a:r>
              <a:rPr lang="en-US" sz="2800" dirty="0" err="1"/>
              <a:t>basiertes</a:t>
            </a:r>
            <a:r>
              <a:rPr lang="en-US" sz="2800" dirty="0"/>
              <a:t> Modell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Konfigurierung</a:t>
            </a:r>
            <a:r>
              <a:rPr lang="en-US" sz="2800" dirty="0"/>
              <a:t> Framework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Anlegen</a:t>
            </a:r>
            <a:r>
              <a:rPr lang="en-US" sz="2800" dirty="0"/>
              <a:t> von </a:t>
            </a:r>
            <a:r>
              <a:rPr lang="en-US" sz="2800" dirty="0" err="1"/>
              <a:t>Referenzen</a:t>
            </a:r>
            <a:endParaRPr lang="en-US" sz="2800" dirty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2E50208-1C84-49F9-8B47-73F511A85223}"/>
              </a:ext>
            </a:extLst>
          </p:cNvPr>
          <p:cNvSpPr/>
          <p:nvPr/>
        </p:nvSpPr>
        <p:spPr>
          <a:xfrm>
            <a:off x="7207717" y="3319111"/>
            <a:ext cx="1166261" cy="992233"/>
          </a:xfrm>
          <a:prstGeom prst="rect">
            <a:avLst/>
          </a:prstGeom>
          <a:noFill/>
          <a:ln w="38100"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03087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1B97A9-FF37-4C4D-8C32-80DB02BBC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Simulation – </a:t>
            </a:r>
            <a:r>
              <a:rPr lang="en-US" sz="5400" dirty="0" err="1"/>
              <a:t>Gauß-Prozesse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CFF9B4B6-8EDC-45D2-AEBB-3F466C6CEA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569691"/>
            <a:ext cx="5257798" cy="4863464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5A48D8-C8DC-4D18-B9E5-A5A5DBFBA6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3195B3-D43C-49C0-8DDC-727D1F1ED6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D2CB6E-FFF8-4948-A12B-F7944083D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87</a:t>
            </a:fld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18EFC61-9902-4ED7-8398-8BE59CA0BDC9}"/>
              </a:ext>
            </a:extLst>
          </p:cNvPr>
          <p:cNvSpPr txBox="1"/>
          <p:nvPr/>
        </p:nvSpPr>
        <p:spPr>
          <a:xfrm>
            <a:off x="838199" y="5909935"/>
            <a:ext cx="4114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GPR – Gaussian Processes for Regression</a:t>
            </a:r>
          </a:p>
          <a:p>
            <a:r>
              <a:rPr lang="en-US" sz="1400" dirty="0"/>
              <a:t>DS – Dataset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99CC1F5-5ACF-4501-90B5-97E97BED93DF}"/>
              </a:ext>
            </a:extLst>
          </p:cNvPr>
          <p:cNvSpPr txBox="1"/>
          <p:nvPr/>
        </p:nvSpPr>
        <p:spPr>
          <a:xfrm>
            <a:off x="413886" y="1838425"/>
            <a:ext cx="5024387" cy="39035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Sequenzielle</a:t>
            </a:r>
            <a:r>
              <a:rPr lang="en-US" sz="2800" dirty="0"/>
              <a:t> </a:t>
            </a:r>
            <a:r>
              <a:rPr lang="en-US" sz="2800" dirty="0" err="1"/>
              <a:t>Initialisierung</a:t>
            </a:r>
            <a:endParaRPr lang="en-US" sz="2800" dirty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Struct-</a:t>
            </a:r>
            <a:r>
              <a:rPr lang="en-US" sz="2800" dirty="0" err="1"/>
              <a:t>basiertes</a:t>
            </a:r>
            <a:r>
              <a:rPr lang="en-US" sz="2800" dirty="0"/>
              <a:t> Modell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Konfigurierung</a:t>
            </a:r>
            <a:r>
              <a:rPr lang="en-US" sz="2800" dirty="0"/>
              <a:t> Framework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Anlegen</a:t>
            </a:r>
            <a:r>
              <a:rPr lang="en-US" sz="2800" dirty="0"/>
              <a:t> von </a:t>
            </a:r>
            <a:r>
              <a:rPr lang="en-US" sz="2800" dirty="0" err="1"/>
              <a:t>Referenzen</a:t>
            </a:r>
            <a:endParaRPr lang="en-US" sz="2800" dirty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Laden der </a:t>
            </a:r>
            <a:r>
              <a:rPr lang="en-US" sz="2800" dirty="0" err="1"/>
              <a:t>Funktionalität</a:t>
            </a:r>
            <a:endParaRPr lang="en-US" sz="2800" dirty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B496F3B-3F89-4478-9B69-FA3D160E98D3}"/>
              </a:ext>
            </a:extLst>
          </p:cNvPr>
          <p:cNvSpPr/>
          <p:nvPr/>
        </p:nvSpPr>
        <p:spPr>
          <a:xfrm>
            <a:off x="8409270" y="3317507"/>
            <a:ext cx="1166261" cy="2149641"/>
          </a:xfrm>
          <a:prstGeom prst="rect">
            <a:avLst/>
          </a:prstGeom>
          <a:noFill/>
          <a:ln w="38100"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56184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1B97A9-FF37-4C4D-8C32-80DB02BBC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Simulation – </a:t>
            </a:r>
            <a:r>
              <a:rPr lang="en-US" sz="5400" dirty="0" err="1"/>
              <a:t>Gauß-Prozesse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CFF9B4B6-8EDC-45D2-AEBB-3F466C6CEA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569691"/>
            <a:ext cx="5257798" cy="4863464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5A48D8-C8DC-4D18-B9E5-A5A5DBFBA6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3195B3-D43C-49C0-8DDC-727D1F1ED6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D2CB6E-FFF8-4948-A12B-F7944083D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88</a:t>
            </a:fld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18EFC61-9902-4ED7-8398-8BE59CA0BDC9}"/>
              </a:ext>
            </a:extLst>
          </p:cNvPr>
          <p:cNvSpPr txBox="1"/>
          <p:nvPr/>
        </p:nvSpPr>
        <p:spPr>
          <a:xfrm>
            <a:off x="838199" y="5909935"/>
            <a:ext cx="4114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GPR – Gaussian Processes for Regression</a:t>
            </a:r>
          </a:p>
          <a:p>
            <a:r>
              <a:rPr lang="en-US" sz="1400" dirty="0"/>
              <a:t>DS – Dataset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99CC1F5-5ACF-4501-90B5-97E97BED93DF}"/>
              </a:ext>
            </a:extLst>
          </p:cNvPr>
          <p:cNvSpPr txBox="1"/>
          <p:nvPr/>
        </p:nvSpPr>
        <p:spPr>
          <a:xfrm>
            <a:off x="413886" y="1838425"/>
            <a:ext cx="5024387" cy="4549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Sequenzielle</a:t>
            </a:r>
            <a:r>
              <a:rPr lang="en-US" sz="2800" dirty="0"/>
              <a:t> </a:t>
            </a:r>
            <a:r>
              <a:rPr lang="en-US" sz="2800" dirty="0" err="1"/>
              <a:t>Initialisierung</a:t>
            </a:r>
            <a:endParaRPr lang="en-US" sz="2800" dirty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Struct-</a:t>
            </a:r>
            <a:r>
              <a:rPr lang="en-US" sz="2800" dirty="0" err="1"/>
              <a:t>basiertes</a:t>
            </a:r>
            <a:r>
              <a:rPr lang="en-US" sz="2800" dirty="0"/>
              <a:t> Modell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Konfigurierung</a:t>
            </a:r>
            <a:r>
              <a:rPr lang="en-US" sz="2800" dirty="0"/>
              <a:t> Framework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Anlegen</a:t>
            </a:r>
            <a:r>
              <a:rPr lang="en-US" sz="2800" dirty="0"/>
              <a:t> von </a:t>
            </a:r>
            <a:r>
              <a:rPr lang="en-US" sz="2800" dirty="0" err="1"/>
              <a:t>Referenzen</a:t>
            </a:r>
            <a:endParaRPr lang="en-US" sz="2800" dirty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Laden der </a:t>
            </a:r>
            <a:r>
              <a:rPr lang="en-US" sz="2800" dirty="0" err="1"/>
              <a:t>Funktionalität</a:t>
            </a:r>
            <a:endParaRPr lang="en-US" sz="2800" dirty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Modellparametrierung</a:t>
            </a:r>
            <a:endParaRPr lang="en-US" sz="2800" dirty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72DC8D4-B7E8-450E-BDEE-F8F060A85C1E}"/>
              </a:ext>
            </a:extLst>
          </p:cNvPr>
          <p:cNvSpPr/>
          <p:nvPr/>
        </p:nvSpPr>
        <p:spPr>
          <a:xfrm>
            <a:off x="9591574" y="3325526"/>
            <a:ext cx="1166261" cy="3241383"/>
          </a:xfrm>
          <a:prstGeom prst="rect">
            <a:avLst/>
          </a:prstGeom>
          <a:noFill/>
          <a:ln w="38100"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57812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7E6D22-426A-44E8-AA06-AAA0FC5DA3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Simulation – </a:t>
            </a:r>
            <a:r>
              <a:rPr lang="en-US" sz="5400" dirty="0" err="1"/>
              <a:t>Gauß-Prozesse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D9DFFD-F86F-4851-AC91-1BDA5711845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EA3813-1DF7-47DE-8715-A3954FACC6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4AC089-22D6-4740-9C90-66C292B937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89</a:t>
            </a:fld>
            <a:endParaRPr lang="en-US"/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ECD6B836-E4F8-46ED-A583-313C7C4482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7760" y="2017465"/>
            <a:ext cx="6416038" cy="365714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2BDAF70-9140-47AA-8E92-D712BE691636}"/>
              </a:ext>
            </a:extLst>
          </p:cNvPr>
          <p:cNvSpPr txBox="1"/>
          <p:nvPr/>
        </p:nvSpPr>
        <p:spPr>
          <a:xfrm>
            <a:off x="838199" y="5681374"/>
            <a:ext cx="41148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SLL – Standardized-Logarithmic-Loss</a:t>
            </a:r>
          </a:p>
          <a:p>
            <a:r>
              <a:rPr lang="en-US" sz="1400" dirty="0"/>
              <a:t>MSLL – Mean-Standardized-Logarithmic-Loss</a:t>
            </a:r>
          </a:p>
          <a:p>
            <a:r>
              <a:rPr lang="en-US" sz="1400" dirty="0"/>
              <a:t>MSLLA – Mean-Standardized-Logarithmic-Loss-Angle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C848A57-9EC1-4475-80E7-7A1D7D487FBF}"/>
              </a:ext>
            </a:extLst>
          </p:cNvPr>
          <p:cNvSpPr txBox="1"/>
          <p:nvPr/>
        </p:nvSpPr>
        <p:spPr>
          <a:xfrm>
            <a:off x="413886" y="1838425"/>
            <a:ext cx="5159141" cy="671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Gernalisierung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9653596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F65696-1859-4F8D-94B4-74D7F9DF2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 err="1"/>
              <a:t>Applikation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AFFB5E-4EF7-44CB-A252-744C3326E49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D4E73D-CA09-4F0A-B6C6-3F7DEF237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3BE369-5D52-4DF2-9560-C486950FD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9</a:t>
            </a:fld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564F2DC0-FC6D-4672-8B57-DC308F955B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28818" y="1492901"/>
            <a:ext cx="4792057" cy="4982404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0F5DF145-E59C-4ABB-8B45-AEBA31569C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7529" y="1985717"/>
            <a:ext cx="4170232" cy="4079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69166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7E6D22-426A-44E8-AA06-AAA0FC5DA3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Simulation – </a:t>
            </a:r>
            <a:r>
              <a:rPr lang="en-US" sz="5400" dirty="0" err="1"/>
              <a:t>Gauß-Prozesse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D9DFFD-F86F-4851-AC91-1BDA5711845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EA3813-1DF7-47DE-8715-A3954FACC6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4AC089-22D6-4740-9C90-66C292B937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90</a:t>
            </a:fld>
            <a:endParaRPr lang="en-US"/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ECD6B836-E4F8-46ED-A583-313C7C4482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7760" y="2017465"/>
            <a:ext cx="6416038" cy="365714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2BDAF70-9140-47AA-8E92-D712BE691636}"/>
              </a:ext>
            </a:extLst>
          </p:cNvPr>
          <p:cNvSpPr txBox="1"/>
          <p:nvPr/>
        </p:nvSpPr>
        <p:spPr>
          <a:xfrm>
            <a:off x="838199" y="5681374"/>
            <a:ext cx="41148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SLL – Standardized-Logarithmic-Loss</a:t>
            </a:r>
          </a:p>
          <a:p>
            <a:r>
              <a:rPr lang="en-US" sz="1400" dirty="0"/>
              <a:t>MSLL – Mean-Standardized-Logarithmic-Loss</a:t>
            </a:r>
          </a:p>
          <a:p>
            <a:r>
              <a:rPr lang="en-US" sz="1400" dirty="0"/>
              <a:t>MSLLA – Mean-Standardized-Logarithmic-Loss-Angle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C848A57-9EC1-4475-80E7-7A1D7D487FBF}"/>
              </a:ext>
            </a:extLst>
          </p:cNvPr>
          <p:cNvSpPr txBox="1"/>
          <p:nvPr/>
        </p:nvSpPr>
        <p:spPr>
          <a:xfrm>
            <a:off x="413886" y="1838425"/>
            <a:ext cx="5159141" cy="13181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Gernalisierung</a:t>
            </a:r>
            <a:endParaRPr lang="en-US" sz="2800" dirty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Setzen</a:t>
            </a:r>
            <a:r>
              <a:rPr lang="en-US" sz="2800" dirty="0"/>
              <a:t> der Noise-</a:t>
            </a:r>
            <a:r>
              <a:rPr lang="en-US" sz="2800" dirty="0" err="1"/>
              <a:t>Varianz</a:t>
            </a:r>
            <a:endParaRPr lang="en-US" sz="28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6EA773F-F38F-4DB7-87B5-F3A9C3ECB96D}"/>
              </a:ext>
            </a:extLst>
          </p:cNvPr>
          <p:cNvSpPr/>
          <p:nvPr/>
        </p:nvSpPr>
        <p:spPr>
          <a:xfrm>
            <a:off x="5215288" y="2606841"/>
            <a:ext cx="1012257" cy="1185513"/>
          </a:xfrm>
          <a:prstGeom prst="rect">
            <a:avLst/>
          </a:prstGeom>
          <a:noFill/>
          <a:ln w="38100"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53370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7E6D22-426A-44E8-AA06-AAA0FC5DA3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Simulation – </a:t>
            </a:r>
            <a:r>
              <a:rPr lang="en-US" sz="5400" dirty="0" err="1"/>
              <a:t>Gauß-Prozesse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D9DFFD-F86F-4851-AC91-1BDA5711845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EA3813-1DF7-47DE-8715-A3954FACC6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4AC089-22D6-4740-9C90-66C292B937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91</a:t>
            </a:fld>
            <a:endParaRPr lang="en-US"/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ECD6B836-E4F8-46ED-A583-313C7C4482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7760" y="2017465"/>
            <a:ext cx="6416038" cy="365714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2BDAF70-9140-47AA-8E92-D712BE691636}"/>
              </a:ext>
            </a:extLst>
          </p:cNvPr>
          <p:cNvSpPr txBox="1"/>
          <p:nvPr/>
        </p:nvSpPr>
        <p:spPr>
          <a:xfrm>
            <a:off x="838199" y="5681374"/>
            <a:ext cx="41148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SLL – Standardized-Logarithmic-Loss</a:t>
            </a:r>
          </a:p>
          <a:p>
            <a:r>
              <a:rPr lang="en-US" sz="1400" dirty="0"/>
              <a:t>MSLL – Mean-Standardized-Logarithmic-Loss</a:t>
            </a:r>
          </a:p>
          <a:p>
            <a:r>
              <a:rPr lang="en-US" sz="1400" dirty="0"/>
              <a:t>MSLLA – Mean-Standardized-Logarithmic-Loss-Angle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C848A57-9EC1-4475-80E7-7A1D7D487FBF}"/>
              </a:ext>
            </a:extLst>
          </p:cNvPr>
          <p:cNvSpPr txBox="1"/>
          <p:nvPr/>
        </p:nvSpPr>
        <p:spPr>
          <a:xfrm>
            <a:off x="413886" y="1838425"/>
            <a:ext cx="5159141" cy="1964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Gernalisierung</a:t>
            </a:r>
            <a:endParaRPr lang="en-US" sz="2800" dirty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Setzen</a:t>
            </a:r>
            <a:r>
              <a:rPr lang="en-US" sz="2800" dirty="0"/>
              <a:t> der Noise-</a:t>
            </a:r>
            <a:r>
              <a:rPr lang="en-US" sz="2800" dirty="0" err="1"/>
              <a:t>Varianz</a:t>
            </a:r>
            <a:endParaRPr lang="en-US" sz="2800" dirty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Kernel-</a:t>
            </a:r>
            <a:r>
              <a:rPr lang="en-US" sz="2800" dirty="0" err="1"/>
              <a:t>Skalierung</a:t>
            </a:r>
            <a:endParaRPr lang="en-US" sz="28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3DA5F16-C0BD-4D6F-8D87-CD1091DDA2B6}"/>
              </a:ext>
            </a:extLst>
          </p:cNvPr>
          <p:cNvSpPr/>
          <p:nvPr/>
        </p:nvSpPr>
        <p:spPr>
          <a:xfrm>
            <a:off x="5432660" y="3993284"/>
            <a:ext cx="592756" cy="480814"/>
          </a:xfrm>
          <a:prstGeom prst="rect">
            <a:avLst/>
          </a:prstGeom>
          <a:noFill/>
          <a:ln w="38100"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FA815CD-5B60-41FA-BD29-1A8C625816B8}"/>
              </a:ext>
            </a:extLst>
          </p:cNvPr>
          <p:cNvSpPr/>
          <p:nvPr/>
        </p:nvSpPr>
        <p:spPr>
          <a:xfrm>
            <a:off x="6622986" y="1918860"/>
            <a:ext cx="592756" cy="480814"/>
          </a:xfrm>
          <a:prstGeom prst="rect">
            <a:avLst/>
          </a:prstGeom>
          <a:noFill/>
          <a:ln w="38100"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376617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7E6D22-426A-44E8-AA06-AAA0FC5DA3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Simulation – </a:t>
            </a:r>
            <a:r>
              <a:rPr lang="en-US" sz="5400" dirty="0" err="1"/>
              <a:t>Gauß-Prozesse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D9DFFD-F86F-4851-AC91-1BDA5711845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EA3813-1DF7-47DE-8715-A3954FACC6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4AC089-22D6-4740-9C90-66C292B937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92</a:t>
            </a:fld>
            <a:endParaRPr lang="en-US"/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ECD6B836-E4F8-46ED-A583-313C7C4482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7760" y="2017465"/>
            <a:ext cx="6416038" cy="365714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2BDAF70-9140-47AA-8E92-D712BE691636}"/>
              </a:ext>
            </a:extLst>
          </p:cNvPr>
          <p:cNvSpPr txBox="1"/>
          <p:nvPr/>
        </p:nvSpPr>
        <p:spPr>
          <a:xfrm>
            <a:off x="838199" y="5681374"/>
            <a:ext cx="41148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SLL – Standardized-Logarithmic-Loss</a:t>
            </a:r>
          </a:p>
          <a:p>
            <a:r>
              <a:rPr lang="en-US" sz="1400" dirty="0"/>
              <a:t>MSLL – Mean-Standardized-Logarithmic-Loss</a:t>
            </a:r>
          </a:p>
          <a:p>
            <a:r>
              <a:rPr lang="en-US" sz="1400" dirty="0"/>
              <a:t>MSLLA – Mean-Standardized-Logarithmic-Loss-Angle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C848A57-9EC1-4475-80E7-7A1D7D487FBF}"/>
              </a:ext>
            </a:extLst>
          </p:cNvPr>
          <p:cNvSpPr txBox="1"/>
          <p:nvPr/>
        </p:nvSpPr>
        <p:spPr>
          <a:xfrm>
            <a:off x="413886" y="1838425"/>
            <a:ext cx="5159141" cy="26108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Gernalisierung</a:t>
            </a:r>
            <a:endParaRPr lang="en-US" sz="2800" dirty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Setzen</a:t>
            </a:r>
            <a:r>
              <a:rPr lang="en-US" sz="2800" dirty="0"/>
              <a:t> der Noise-</a:t>
            </a:r>
            <a:r>
              <a:rPr lang="en-US" sz="2800" dirty="0" err="1"/>
              <a:t>Varianz</a:t>
            </a:r>
            <a:endParaRPr lang="en-US" sz="2800" dirty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Kernel-</a:t>
            </a:r>
            <a:r>
              <a:rPr lang="en-US" sz="2800" dirty="0" err="1"/>
              <a:t>Skalierung</a:t>
            </a:r>
            <a:endParaRPr lang="en-US" sz="2800" dirty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Verlustberechnung</a:t>
            </a:r>
            <a:endParaRPr lang="en-US" sz="280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E3D7EAE-D1AA-462B-B92C-2A2BA996882D}"/>
              </a:ext>
            </a:extLst>
          </p:cNvPr>
          <p:cNvSpPr/>
          <p:nvPr/>
        </p:nvSpPr>
        <p:spPr>
          <a:xfrm>
            <a:off x="6419251" y="2620837"/>
            <a:ext cx="1012256" cy="480814"/>
          </a:xfrm>
          <a:prstGeom prst="rect">
            <a:avLst/>
          </a:prstGeom>
          <a:noFill/>
          <a:ln w="38100"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0676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7E6D22-426A-44E8-AA06-AAA0FC5DA3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Simulation – </a:t>
            </a:r>
            <a:r>
              <a:rPr lang="en-US" sz="5400" dirty="0" err="1"/>
              <a:t>Gauß-Prozesse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D9DFFD-F86F-4851-AC91-1BDA5711845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EA3813-1DF7-47DE-8715-A3954FACC6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4AC089-22D6-4740-9C90-66C292B937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93</a:t>
            </a:fld>
            <a:endParaRPr lang="en-US"/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ECD6B836-E4F8-46ED-A583-313C7C4482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7760" y="2017465"/>
            <a:ext cx="6416038" cy="365714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2BDAF70-9140-47AA-8E92-D712BE691636}"/>
              </a:ext>
            </a:extLst>
          </p:cNvPr>
          <p:cNvSpPr txBox="1"/>
          <p:nvPr/>
        </p:nvSpPr>
        <p:spPr>
          <a:xfrm>
            <a:off x="838199" y="5681374"/>
            <a:ext cx="41148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SLL – Standardized-Logarithmic-Loss</a:t>
            </a:r>
          </a:p>
          <a:p>
            <a:r>
              <a:rPr lang="en-US" sz="1400" dirty="0"/>
              <a:t>MSLL – Mean-Standardized-Logarithmic-Loss</a:t>
            </a:r>
          </a:p>
          <a:p>
            <a:r>
              <a:rPr lang="en-US" sz="1400" dirty="0"/>
              <a:t>MSLLA – Mean-Standardized-Logarithmic-Loss-Angle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C848A57-9EC1-4475-80E7-7A1D7D487FBF}"/>
              </a:ext>
            </a:extLst>
          </p:cNvPr>
          <p:cNvSpPr txBox="1"/>
          <p:nvPr/>
        </p:nvSpPr>
        <p:spPr>
          <a:xfrm>
            <a:off x="413886" y="1838425"/>
            <a:ext cx="5159141" cy="32571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Gernalisierung</a:t>
            </a:r>
            <a:endParaRPr lang="en-US" sz="2800" dirty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Setzen</a:t>
            </a:r>
            <a:r>
              <a:rPr lang="en-US" sz="2800" dirty="0"/>
              <a:t> der Noise-</a:t>
            </a:r>
            <a:r>
              <a:rPr lang="en-US" sz="2800" dirty="0" err="1"/>
              <a:t>Varianz</a:t>
            </a:r>
            <a:endParaRPr lang="en-US" sz="2800" dirty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Kernel-</a:t>
            </a:r>
            <a:r>
              <a:rPr lang="en-US" sz="2800" dirty="0" err="1"/>
              <a:t>Skalierung</a:t>
            </a:r>
            <a:endParaRPr lang="en-US" sz="2800" dirty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Verlustberechnung</a:t>
            </a:r>
            <a:endParaRPr lang="en-US" sz="2800" dirty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Speichern</a:t>
            </a:r>
            <a:endParaRPr lang="en-US" sz="280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E074700-E62F-46EF-9226-1E4EE1D333F6}"/>
              </a:ext>
            </a:extLst>
          </p:cNvPr>
          <p:cNvSpPr/>
          <p:nvPr/>
        </p:nvSpPr>
        <p:spPr>
          <a:xfrm>
            <a:off x="6413236" y="3312918"/>
            <a:ext cx="1012256" cy="480814"/>
          </a:xfrm>
          <a:prstGeom prst="rect">
            <a:avLst/>
          </a:prstGeom>
          <a:noFill/>
          <a:ln w="38100"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71813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CE5382-F232-45C6-9633-69A68FD869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Simulation – </a:t>
            </a:r>
            <a:r>
              <a:rPr lang="en-US" sz="5400" dirty="0" err="1"/>
              <a:t>Gauß-Prozesse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4FA744F2-82B7-4AA8-B2E8-1BA4F1C184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8548" y="2029217"/>
            <a:ext cx="6055250" cy="3678564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B04410-3092-4213-BB23-AC8C71F5A9C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EC2715-7A41-44BF-A345-B25AB914AB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751B97-3018-439E-BB62-D0F98F7A2E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94</a:t>
            </a:fld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77EA233-9620-4162-9A70-542C26ECA7ED}"/>
              </a:ext>
            </a:extLst>
          </p:cNvPr>
          <p:cNvSpPr txBox="1"/>
          <p:nvPr/>
        </p:nvSpPr>
        <p:spPr>
          <a:xfrm>
            <a:off x="413886" y="1838425"/>
            <a:ext cx="5159141" cy="671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Kernel-</a:t>
            </a:r>
            <a:r>
              <a:rPr lang="en-US" sz="2800" dirty="0" err="1"/>
              <a:t>Skalierung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39082122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CE5382-F232-45C6-9633-69A68FD869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Simulation – </a:t>
            </a:r>
            <a:r>
              <a:rPr lang="en-US" sz="5400" dirty="0" err="1"/>
              <a:t>Gauß-Prozesse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4FA744F2-82B7-4AA8-B2E8-1BA4F1C184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8548" y="2029217"/>
            <a:ext cx="6055250" cy="3678564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B04410-3092-4213-BB23-AC8C71F5A9C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EC2715-7A41-44BF-A345-B25AB914AB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751B97-3018-439E-BB62-D0F98F7A2E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95</a:t>
            </a:fld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77EA233-9620-4162-9A70-542C26ECA7ED}"/>
              </a:ext>
            </a:extLst>
          </p:cNvPr>
          <p:cNvSpPr txBox="1"/>
          <p:nvPr/>
        </p:nvSpPr>
        <p:spPr>
          <a:xfrm>
            <a:off x="413886" y="1838425"/>
            <a:ext cx="5159141" cy="13181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Kernel-</a:t>
            </a:r>
            <a:r>
              <a:rPr lang="en-US" sz="2800" dirty="0" err="1"/>
              <a:t>Skalierung</a:t>
            </a:r>
            <a:endParaRPr lang="en-US" sz="2800" dirty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Setzen</a:t>
            </a:r>
            <a:r>
              <a:rPr lang="en-US" sz="2800" dirty="0"/>
              <a:t> der Parameter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4F75401-9C73-435F-BDC3-97FFE1160FA5}"/>
              </a:ext>
            </a:extLst>
          </p:cNvPr>
          <p:cNvSpPr/>
          <p:nvPr/>
        </p:nvSpPr>
        <p:spPr>
          <a:xfrm>
            <a:off x="5178391" y="2668025"/>
            <a:ext cx="1086775" cy="1294019"/>
          </a:xfrm>
          <a:prstGeom prst="rect">
            <a:avLst/>
          </a:prstGeom>
          <a:noFill/>
          <a:ln w="38100"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63856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CE5382-F232-45C6-9633-69A68FD869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Simulation – </a:t>
            </a:r>
            <a:r>
              <a:rPr lang="en-US" sz="5400" dirty="0" err="1"/>
              <a:t>Gauß-Prozesse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4FA744F2-82B7-4AA8-B2E8-1BA4F1C184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8548" y="2029217"/>
            <a:ext cx="6055250" cy="3678564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B04410-3092-4213-BB23-AC8C71F5A9C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EC2715-7A41-44BF-A345-B25AB914AB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751B97-3018-439E-BB62-D0F98F7A2E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96</a:t>
            </a:fld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77EA233-9620-4162-9A70-542C26ECA7ED}"/>
              </a:ext>
            </a:extLst>
          </p:cNvPr>
          <p:cNvSpPr txBox="1"/>
          <p:nvPr/>
        </p:nvSpPr>
        <p:spPr>
          <a:xfrm>
            <a:off x="413886" y="1838425"/>
            <a:ext cx="5159141" cy="1964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Kernel-</a:t>
            </a:r>
            <a:r>
              <a:rPr lang="en-US" sz="2800" dirty="0" err="1"/>
              <a:t>Skalierung</a:t>
            </a:r>
            <a:endParaRPr lang="en-US" sz="2800" dirty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Setzen</a:t>
            </a:r>
            <a:r>
              <a:rPr lang="en-US" sz="2800" dirty="0"/>
              <a:t> der Parameter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Teilreinitialisierung</a:t>
            </a:r>
            <a:endParaRPr lang="en-US" sz="28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4F75401-9C73-435F-BDC3-97FFE1160FA5}"/>
              </a:ext>
            </a:extLst>
          </p:cNvPr>
          <p:cNvSpPr/>
          <p:nvPr/>
        </p:nvSpPr>
        <p:spPr>
          <a:xfrm>
            <a:off x="5178391" y="3380295"/>
            <a:ext cx="1086775" cy="1294019"/>
          </a:xfrm>
          <a:prstGeom prst="rect">
            <a:avLst/>
          </a:prstGeom>
          <a:noFill/>
          <a:ln w="38100"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72031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CE5382-F232-45C6-9633-69A68FD869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Simulation – </a:t>
            </a:r>
            <a:r>
              <a:rPr lang="en-US" sz="5400" dirty="0" err="1"/>
              <a:t>Gauß-Prozesse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4FA744F2-82B7-4AA8-B2E8-1BA4F1C184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8548" y="2029217"/>
            <a:ext cx="6055250" cy="3678564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B04410-3092-4213-BB23-AC8C71F5A9C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EC2715-7A41-44BF-A345-B25AB914AB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751B97-3018-439E-BB62-D0F98F7A2E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97</a:t>
            </a:fld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77EA233-9620-4162-9A70-542C26ECA7ED}"/>
              </a:ext>
            </a:extLst>
          </p:cNvPr>
          <p:cNvSpPr txBox="1"/>
          <p:nvPr/>
        </p:nvSpPr>
        <p:spPr>
          <a:xfrm>
            <a:off x="413886" y="1838425"/>
            <a:ext cx="5159141" cy="26108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Kernel-</a:t>
            </a:r>
            <a:r>
              <a:rPr lang="en-US" sz="2800" dirty="0" err="1"/>
              <a:t>Skalierung</a:t>
            </a:r>
            <a:endParaRPr lang="en-US" sz="2800" dirty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Setzen</a:t>
            </a:r>
            <a:r>
              <a:rPr lang="en-US" sz="2800" dirty="0"/>
              <a:t> der Parameter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Teilreinitialisierung</a:t>
            </a:r>
            <a:endParaRPr lang="en-US" sz="2800" dirty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Plausibilitätsberechnung</a:t>
            </a:r>
            <a:endParaRPr lang="en-US" sz="28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4F75401-9C73-435F-BDC3-97FFE1160FA5}"/>
              </a:ext>
            </a:extLst>
          </p:cNvPr>
          <p:cNvSpPr/>
          <p:nvPr/>
        </p:nvSpPr>
        <p:spPr>
          <a:xfrm>
            <a:off x="5178391" y="4102192"/>
            <a:ext cx="1086775" cy="1294019"/>
          </a:xfrm>
          <a:prstGeom prst="rect">
            <a:avLst/>
          </a:prstGeom>
          <a:noFill/>
          <a:ln w="38100"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00622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EA493-CAA8-4EE3-8DEE-0470565DA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Simulation – </a:t>
            </a:r>
            <a:r>
              <a:rPr lang="en-US" sz="5400" dirty="0" err="1"/>
              <a:t>Gauß-Prozesse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15147D7-03B4-4917-86EE-3D859FEF4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A3D180-7243-43D7-857F-8E28E40FA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E2BF40-99E3-4B14-AED1-03B4102756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98</a:t>
            </a:fld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0F164C-58F8-471D-A4C4-0D5E70027DB6}"/>
              </a:ext>
            </a:extLst>
          </p:cNvPr>
          <p:cNvSpPr txBox="1"/>
          <p:nvPr/>
        </p:nvSpPr>
        <p:spPr>
          <a:xfrm>
            <a:off x="413886" y="1838425"/>
            <a:ext cx="10939912" cy="671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Arbeitsphase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69402623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EA493-CAA8-4EE3-8DEE-0470565DA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Simulation – </a:t>
            </a:r>
            <a:r>
              <a:rPr lang="en-US" sz="5400" dirty="0" err="1"/>
              <a:t>Gauß-Prozesse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15147D7-03B4-4917-86EE-3D859FEF4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A3D180-7243-43D7-857F-8E28E40FA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E2BF40-99E3-4B14-AED1-03B4102756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99</a:t>
            </a:fld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0F164C-58F8-471D-A4C4-0D5E70027DB6}"/>
              </a:ext>
            </a:extLst>
          </p:cNvPr>
          <p:cNvSpPr txBox="1"/>
          <p:nvPr/>
        </p:nvSpPr>
        <p:spPr>
          <a:xfrm>
            <a:off x="413886" y="1838425"/>
            <a:ext cx="10939912" cy="13181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Arbeitsphase</a:t>
            </a:r>
            <a:endParaRPr lang="en-US" sz="28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Ausrichtung</a:t>
            </a:r>
            <a:r>
              <a:rPr lang="en-US" sz="2800" dirty="0"/>
              <a:t> des </a:t>
            </a:r>
            <a:r>
              <a:rPr lang="en-US" sz="2800" dirty="0" err="1"/>
              <a:t>Modells</a:t>
            </a:r>
            <a:r>
              <a:rPr lang="en-US" sz="2800" dirty="0"/>
              <a:t> </a:t>
            </a:r>
            <a:r>
              <a:rPr lang="en-US" sz="2800" dirty="0" err="1"/>
              <a:t>wird</a:t>
            </a:r>
            <a:r>
              <a:rPr lang="en-US" sz="2800" dirty="0"/>
              <a:t> von </a:t>
            </a:r>
            <a:r>
              <a:rPr lang="en-US" sz="2800" dirty="0" err="1"/>
              <a:t>Innen</a:t>
            </a:r>
            <a:r>
              <a:rPr lang="en-US" sz="2800" dirty="0"/>
              <a:t> </a:t>
            </a:r>
            <a:r>
              <a:rPr lang="en-US" sz="2800" dirty="0" err="1"/>
              <a:t>nach</a:t>
            </a:r>
            <a:r>
              <a:rPr lang="en-US" sz="2800" dirty="0"/>
              <a:t> </a:t>
            </a:r>
            <a:r>
              <a:rPr lang="en-US" sz="2800" dirty="0" err="1"/>
              <a:t>Außen</a:t>
            </a:r>
            <a:r>
              <a:rPr lang="en-US" sz="2800" dirty="0"/>
              <a:t> </a:t>
            </a:r>
            <a:r>
              <a:rPr lang="en-US" sz="2800" dirty="0" err="1"/>
              <a:t>umgelegt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2745403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3869</Words>
  <Application>Microsoft Office PowerPoint</Application>
  <PresentationFormat>Widescreen</PresentationFormat>
  <Paragraphs>1254</Paragraphs>
  <Slides>188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188</vt:i4>
      </vt:variant>
    </vt:vector>
  </HeadingPairs>
  <TitlesOfParts>
    <vt:vector size="192" baseType="lpstr">
      <vt:lpstr>Arial</vt:lpstr>
      <vt:lpstr>Calibri</vt:lpstr>
      <vt:lpstr>Calibri Light</vt:lpstr>
      <vt:lpstr>Office Theme</vt:lpstr>
      <vt:lpstr>Bachelorarbeit</vt:lpstr>
      <vt:lpstr>Übersicht</vt:lpstr>
      <vt:lpstr>Übersicht</vt:lpstr>
      <vt:lpstr>Applikation</vt:lpstr>
      <vt:lpstr>Applikation</vt:lpstr>
      <vt:lpstr>Applikation</vt:lpstr>
      <vt:lpstr>Applikation</vt:lpstr>
      <vt:lpstr>Applikation</vt:lpstr>
      <vt:lpstr>Applikation</vt:lpstr>
      <vt:lpstr>Applikation</vt:lpstr>
      <vt:lpstr>Applikation</vt:lpstr>
      <vt:lpstr>Applikation</vt:lpstr>
      <vt:lpstr>Applikation</vt:lpstr>
      <vt:lpstr>Kennfelder</vt:lpstr>
      <vt:lpstr>Kennfelder</vt:lpstr>
      <vt:lpstr>Kennfelder</vt:lpstr>
      <vt:lpstr>Kennfelder</vt:lpstr>
      <vt:lpstr>Kennfelder</vt:lpstr>
      <vt:lpstr>Kennfelder</vt:lpstr>
      <vt:lpstr>Kennfelder</vt:lpstr>
      <vt:lpstr>Kennfelder</vt:lpstr>
      <vt:lpstr>Kennfelder</vt:lpstr>
      <vt:lpstr>Datenadaption</vt:lpstr>
      <vt:lpstr>Datenadaption</vt:lpstr>
      <vt:lpstr>Datenadaption</vt:lpstr>
      <vt:lpstr>Datenadaption</vt:lpstr>
      <vt:lpstr>Datenadaption</vt:lpstr>
      <vt:lpstr>Gauß-Prozesse</vt:lpstr>
      <vt:lpstr>Gauß-Prozesse</vt:lpstr>
      <vt:lpstr>Gauß-Prozesse</vt:lpstr>
      <vt:lpstr>Gauß-Prozesse</vt:lpstr>
      <vt:lpstr>Gauß-Prozesse</vt:lpstr>
      <vt:lpstr>Gauß-Prozesse</vt:lpstr>
      <vt:lpstr>Gauß-Prozesse</vt:lpstr>
      <vt:lpstr>Gauß-Prozesse</vt:lpstr>
      <vt:lpstr>Gauß-Prozesse</vt:lpstr>
      <vt:lpstr>Gauß-Prozesse</vt:lpstr>
      <vt:lpstr>Gauß-Prozesse</vt:lpstr>
      <vt:lpstr>Gauß-Prozesse</vt:lpstr>
      <vt:lpstr>Gauß-Prozesse</vt:lpstr>
      <vt:lpstr>Gauß-Prozesse</vt:lpstr>
      <vt:lpstr>Gauß-Prozesse</vt:lpstr>
      <vt:lpstr>Gauß-Prozesse</vt:lpstr>
      <vt:lpstr>Gauß-Prozesse</vt:lpstr>
      <vt:lpstr>Gauß-Prozesse</vt:lpstr>
      <vt:lpstr>Gauß-Prozesse</vt:lpstr>
      <vt:lpstr>Gauß-Prozesse</vt:lpstr>
      <vt:lpstr>Gauß-Prozesse</vt:lpstr>
      <vt:lpstr>Software-Aufbau</vt:lpstr>
      <vt:lpstr>Software-Aufbau</vt:lpstr>
      <vt:lpstr>Software-Aufbau</vt:lpstr>
      <vt:lpstr>Software-Aufbau</vt:lpstr>
      <vt:lpstr>Software-Aufbau</vt:lpstr>
      <vt:lpstr>Software-Aufbau</vt:lpstr>
      <vt:lpstr>Software-Aufbau</vt:lpstr>
      <vt:lpstr>Software-Aufbau</vt:lpstr>
      <vt:lpstr>Software-Aufbau</vt:lpstr>
      <vt:lpstr>Software-Aufbau</vt:lpstr>
      <vt:lpstr>Simulation – Sensor-Array</vt:lpstr>
      <vt:lpstr>Simulation – Sensor-Array</vt:lpstr>
      <vt:lpstr>Simulation – Sensor-Array</vt:lpstr>
      <vt:lpstr>Simulation – Sensor-Array</vt:lpstr>
      <vt:lpstr>Simulation – Sensor-Array</vt:lpstr>
      <vt:lpstr>Simulation – Sensor-Array</vt:lpstr>
      <vt:lpstr>Simulation – Sensor-Array</vt:lpstr>
      <vt:lpstr>Simulation – Sensor-Array</vt:lpstr>
      <vt:lpstr>Simulation – Sensor-Array</vt:lpstr>
      <vt:lpstr>Simulation – Sensor-Array</vt:lpstr>
      <vt:lpstr>Simulation – Sensor-Array</vt:lpstr>
      <vt:lpstr>Simulation – Sensor-Array</vt:lpstr>
      <vt:lpstr>Simulation – Sensor-Array</vt:lpstr>
      <vt:lpstr>Simulation – Sensor-Array</vt:lpstr>
      <vt:lpstr>Simulation – Sensor-Array</vt:lpstr>
      <vt:lpstr>Simulation – Gauß-Prozesse</vt:lpstr>
      <vt:lpstr>Simulation – Gauß-Prozesse</vt:lpstr>
      <vt:lpstr>Simulation – Gauß-Prozesse</vt:lpstr>
      <vt:lpstr>Simulation – Gauß-Prozesse</vt:lpstr>
      <vt:lpstr>Simulation – Gauß-Prozesse</vt:lpstr>
      <vt:lpstr>Simulation – Gauß-Prozesse</vt:lpstr>
      <vt:lpstr>Simulation – Gauß-Prozesse</vt:lpstr>
      <vt:lpstr>Simulation – Gauß-Prozesse</vt:lpstr>
      <vt:lpstr>Simulation – Gauß-Prozesse</vt:lpstr>
      <vt:lpstr>Simulation – Gauß-Prozesse</vt:lpstr>
      <vt:lpstr>Simulation – Gauß-Prozesse</vt:lpstr>
      <vt:lpstr>Simulation – Gauß-Prozesse</vt:lpstr>
      <vt:lpstr>Simulation – Gauß-Prozesse</vt:lpstr>
      <vt:lpstr>Simulation – Gauß-Prozesse</vt:lpstr>
      <vt:lpstr>Simulation – Gauß-Prozesse</vt:lpstr>
      <vt:lpstr>Simulation – Gauß-Prozesse</vt:lpstr>
      <vt:lpstr>Simulation – Gauß-Prozesse</vt:lpstr>
      <vt:lpstr>Simulation – Gauß-Prozesse</vt:lpstr>
      <vt:lpstr>Simulation – Gauß-Prozesse</vt:lpstr>
      <vt:lpstr>Simulation – Gauß-Prozesse</vt:lpstr>
      <vt:lpstr>Simulation – Gauß-Prozesse</vt:lpstr>
      <vt:lpstr>Simulation – Gauß-Prozesse</vt:lpstr>
      <vt:lpstr>Simulation – Gauß-Prozesse</vt:lpstr>
      <vt:lpstr>Simulation – Gauß-Prozesse</vt:lpstr>
      <vt:lpstr>Simulation – Gauß-Prozesse</vt:lpstr>
      <vt:lpstr>Simulation – Gauß-Prozesse</vt:lpstr>
      <vt:lpstr>Simulation – Gauß-Prozesse</vt:lpstr>
      <vt:lpstr>Simulation – Gauß-Prozesse</vt:lpstr>
      <vt:lpstr>Simulation – Gauß-Prozesse</vt:lpstr>
      <vt:lpstr>Erprobungsexperimente</vt:lpstr>
      <vt:lpstr>Erprobungsexperimente</vt:lpstr>
      <vt:lpstr>Erprobungsexperimente</vt:lpstr>
      <vt:lpstr>Erprobungsexperimente</vt:lpstr>
      <vt:lpstr>Erprobungsexperimente</vt:lpstr>
      <vt:lpstr>Erprobungsexperimente</vt:lpstr>
      <vt:lpstr>Erprobungsexperimente</vt:lpstr>
      <vt:lpstr>Erprobungsexperimente</vt:lpstr>
      <vt:lpstr>Erprobungsexperimente</vt:lpstr>
      <vt:lpstr>Erprobungsexperimente</vt:lpstr>
      <vt:lpstr>Erprobungsexperimente</vt:lpstr>
      <vt:lpstr>Erprobungsexperimente</vt:lpstr>
      <vt:lpstr>Erprobungsexperimente</vt:lpstr>
      <vt:lpstr>Erprobungsexperimente</vt:lpstr>
      <vt:lpstr>Erprobungsexperimente</vt:lpstr>
      <vt:lpstr>Erprobungsexperimente</vt:lpstr>
      <vt:lpstr>Erprobungsexperimente</vt:lpstr>
      <vt:lpstr>Erprobungsexperimente</vt:lpstr>
      <vt:lpstr>Erprobungsexperimente</vt:lpstr>
      <vt:lpstr>Erprobungsexperimente</vt:lpstr>
      <vt:lpstr>Erprobungsexperimente</vt:lpstr>
      <vt:lpstr>Erprobungsexperimente</vt:lpstr>
      <vt:lpstr>Erprobungsexperimente</vt:lpstr>
      <vt:lpstr>Erprobungsexperimente</vt:lpstr>
      <vt:lpstr>Erprobungsexperimente</vt:lpstr>
      <vt:lpstr>Erprobungsexperimente</vt:lpstr>
      <vt:lpstr>Erprobungsexperimente</vt:lpstr>
      <vt:lpstr>Erprobungsexperimente</vt:lpstr>
      <vt:lpstr>Erprobungsexperimente</vt:lpstr>
      <vt:lpstr>Erprobungsexperimente</vt:lpstr>
      <vt:lpstr>Erprobungsexperimente</vt:lpstr>
      <vt:lpstr>Erprobungsexperimente</vt:lpstr>
      <vt:lpstr>Erprobungsexperimente</vt:lpstr>
      <vt:lpstr>Erprobungsexperimente</vt:lpstr>
      <vt:lpstr>Erprobungsexperimente</vt:lpstr>
      <vt:lpstr>Erprobungsexperimente</vt:lpstr>
      <vt:lpstr>Zusammenfassung</vt:lpstr>
      <vt:lpstr>Zusammenfassung</vt:lpstr>
      <vt:lpstr>Zusammenfassung</vt:lpstr>
      <vt:lpstr>Zusammenfassung</vt:lpstr>
      <vt:lpstr>Zusammenfassung</vt:lpstr>
      <vt:lpstr>Zusammenfassung</vt:lpstr>
      <vt:lpstr>Zusammenfassung</vt:lpstr>
      <vt:lpstr>Ende</vt:lpstr>
      <vt:lpstr>Applikation</vt:lpstr>
      <vt:lpstr>Applikation</vt:lpstr>
      <vt:lpstr>Applikation</vt:lpstr>
      <vt:lpstr>Applikation</vt:lpstr>
      <vt:lpstr>Applikation</vt:lpstr>
      <vt:lpstr>Kennfelder</vt:lpstr>
      <vt:lpstr>Kennfelder</vt:lpstr>
      <vt:lpstr>Datenadaption</vt:lpstr>
      <vt:lpstr>Datenadaption</vt:lpstr>
      <vt:lpstr>Datenadaption</vt:lpstr>
      <vt:lpstr>Gauß-Prozesse</vt:lpstr>
      <vt:lpstr>Gauß-Prozesse</vt:lpstr>
      <vt:lpstr>Simulation – Sensor-Array</vt:lpstr>
      <vt:lpstr>Simulation – Sensor-Array</vt:lpstr>
      <vt:lpstr>Simulation – Sensor-Array</vt:lpstr>
      <vt:lpstr>Simulation – Sensor-Array</vt:lpstr>
      <vt:lpstr>Simulation – Sensor-Array</vt:lpstr>
      <vt:lpstr>Simulation – Sensor-Array</vt:lpstr>
      <vt:lpstr>Simulation – Sensor-Array</vt:lpstr>
      <vt:lpstr>Simulation – Gauß-Prozesse</vt:lpstr>
      <vt:lpstr>Simulation – Gauß-Prozesse</vt:lpstr>
      <vt:lpstr>Simulation – Gauß-Prozesse</vt:lpstr>
      <vt:lpstr>Simulation – Gauß-Prozesse</vt:lpstr>
      <vt:lpstr>Simulation – Gauß-Prozesse</vt:lpstr>
      <vt:lpstr>Kernel-Vergleich</vt:lpstr>
      <vt:lpstr>Kernel-Vergleich</vt:lpstr>
      <vt:lpstr>Kernel-Vergleich</vt:lpstr>
      <vt:lpstr>Kernel-Vergleich</vt:lpstr>
      <vt:lpstr>Kompromissbildung</vt:lpstr>
      <vt:lpstr>Kompromissbildung</vt:lpstr>
      <vt:lpstr>Einfache Driftexperimente</vt:lpstr>
      <vt:lpstr>Einfache Driftexperimente</vt:lpstr>
      <vt:lpstr>Einfache Driftexperimente</vt:lpstr>
      <vt:lpstr>PowerPoint Presentation</vt:lpstr>
      <vt:lpstr>Einfache Driftexperimente</vt:lpstr>
      <vt:lpstr>Einfache Driftexperimente</vt:lpstr>
      <vt:lpstr>Einfache Driftexperimente</vt:lpstr>
      <vt:lpstr>Kombinierte Fehllage</vt:lpstr>
      <vt:lpstr>Kombinierte Fehllage</vt:lpstr>
      <vt:lpstr>Kombinierte Fehllage</vt:lpstr>
      <vt:lpstr>Kombinierte Fehllage</vt:lpstr>
      <vt:lpstr>Kombinierte Fehllage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Tobias Wulf</dc:creator>
  <cp:lastModifiedBy>Tobias Wulf</cp:lastModifiedBy>
  <cp:revision>203</cp:revision>
  <cp:lastPrinted>2021-07-02T07:04:18Z</cp:lastPrinted>
  <dcterms:created xsi:type="dcterms:W3CDTF">2021-06-22T08:39:02Z</dcterms:created>
  <dcterms:modified xsi:type="dcterms:W3CDTF">2021-07-02T07:06:38Z</dcterms:modified>
</cp:coreProperties>
</file>